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70" r:id="rId4"/>
    <p:sldId id="281" r:id="rId5"/>
    <p:sldId id="282" r:id="rId6"/>
    <p:sldId id="285" r:id="rId7"/>
  </p:sldIdLst>
  <p:sldSz cx="9144000" cy="5143500" type="screen16x9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4688">
          <p15:clr>
            <a:srgbClr val="A4A3A4"/>
          </p15:clr>
        </p15:guide>
        <p15:guide id="3" pos="5556">
          <p15:clr>
            <a:srgbClr val="A4A3A4"/>
          </p15:clr>
        </p15:guide>
        <p15:guide id="4" orient="horz" pos="3239">
          <p15:clr>
            <a:srgbClr val="A4A3A4"/>
          </p15:clr>
        </p15:guide>
        <p15:guide id="5" pos="5511">
          <p15:clr>
            <a:srgbClr val="A4A3A4"/>
          </p15:clr>
        </p15:guide>
        <p15:guide id="6" pos="446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BCD4B"/>
    <a:srgbClr val="FFFFCC"/>
    <a:srgbClr val="FFCC99"/>
    <a:srgbClr val="FF9966"/>
    <a:srgbClr val="FF6600"/>
    <a:srgbClr val="DE5A00"/>
    <a:srgbClr val="CCFFFF"/>
    <a:srgbClr val="99CC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0" autoAdjust="0"/>
    <p:restoredTop sz="94660"/>
  </p:normalViewPr>
  <p:slideViewPr>
    <p:cSldViewPr snapToObjects="1" showGuides="1">
      <p:cViewPr>
        <p:scale>
          <a:sx n="100" d="100"/>
          <a:sy n="100" d="100"/>
        </p:scale>
        <p:origin x="3180" y="3594"/>
      </p:cViewPr>
      <p:guideLst>
        <p:guide orient="horz" pos="4319"/>
        <p:guide pos="4688"/>
        <p:guide pos="5556"/>
        <p:guide orient="horz" pos="3239"/>
        <p:guide pos="5511"/>
        <p:guide pos="446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73" d="100"/>
          <a:sy n="73" d="100"/>
        </p:scale>
        <p:origin x="-2226" y="-108"/>
      </p:cViewPr>
      <p:guideLst>
        <p:guide orient="horz" pos="3109"/>
        <p:guide pos="214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2D8A-B762-470F-A923-8508F91C3728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FA296-9C1B-4014-9A2D-080A7441D2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53972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730CB2-E0F3-41F1-8141-F229FD39C7D8}" type="datetimeFigureOut">
              <a:rPr lang="fr-FR" smtClean="0"/>
              <a:pPr/>
              <a:t>01/12/2023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91136-46DD-48AB-B054-D55C005DE0C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3833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78451" y="308499"/>
            <a:ext cx="5469730" cy="1754326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 algn="r">
              <a:defRPr sz="36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7" name="Sous-titre 2"/>
          <p:cNvSpPr>
            <a:spLocks noGrp="1"/>
          </p:cNvSpPr>
          <p:nvPr userDrawn="1">
            <p:ph type="subTitle" idx="1"/>
          </p:nvPr>
        </p:nvSpPr>
        <p:spPr>
          <a:xfrm>
            <a:off x="578451" y="1945950"/>
            <a:ext cx="5469730" cy="461665"/>
          </a:xfrm>
          <a:prstGeom prst="rect">
            <a:avLst/>
          </a:prstGeom>
        </p:spPr>
        <p:txBody>
          <a:bodyPr>
            <a:spAutoFit/>
          </a:bodyPr>
          <a:lstStyle>
            <a:lvl1pPr algn="r">
              <a:defRPr sz="2400" b="0">
                <a:solidFill>
                  <a:schemeClr val="bg1"/>
                </a:solidFill>
                <a:latin typeface="+mn-lt"/>
              </a:defRPr>
            </a:lvl1pPr>
          </a:lstStyle>
          <a:p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 userDrawn="1"/>
        </p:nvSpPr>
        <p:spPr>
          <a:xfrm rot="16200000">
            <a:off x="1256988" y="1975461"/>
            <a:ext cx="27238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spc="200" baseline="0" dirty="0">
                <a:solidFill>
                  <a:schemeClr val="accent1"/>
                </a:solidFill>
                <a:latin typeface="+mj-lt"/>
              </a:rPr>
              <a:t>Sommaire</a:t>
            </a:r>
          </a:p>
        </p:txBody>
      </p:sp>
      <p:sp>
        <p:nvSpPr>
          <p:cNvPr id="11" name="Espace réservé du contenu 2"/>
          <p:cNvSpPr>
            <a:spLocks noGrp="1"/>
          </p:cNvSpPr>
          <p:nvPr>
            <p:ph idx="1"/>
          </p:nvPr>
        </p:nvSpPr>
        <p:spPr>
          <a:xfrm>
            <a:off x="4025900" y="974835"/>
            <a:ext cx="1854200" cy="1408078"/>
          </a:xfrm>
          <a:prstGeom prst="rect">
            <a:avLst/>
          </a:prstGeom>
        </p:spPr>
        <p:txBody>
          <a:bodyPr>
            <a:spAutoFit/>
          </a:bodyPr>
          <a:lstStyle>
            <a:lvl1pPr algn="l">
              <a:defRPr sz="1500" b="0">
                <a:latin typeface="+mn-lt"/>
              </a:defRPr>
            </a:lvl1pPr>
            <a:lvl2pPr algn="l">
              <a:spcBef>
                <a:spcPts val="900"/>
              </a:spcBef>
              <a:defRPr sz="900" b="1">
                <a:latin typeface="+mn-lt"/>
              </a:defRPr>
            </a:lvl2pPr>
            <a:lvl3pPr marL="0" indent="0" algn="l">
              <a:spcBef>
                <a:spcPts val="0"/>
              </a:spcBef>
              <a:defRPr sz="900">
                <a:latin typeface="+mn-lt"/>
              </a:defRPr>
            </a:lvl3pPr>
            <a:lvl4pPr>
              <a:defRPr sz="800"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13" name="Espace réservé de la date 6"/>
          <p:cNvSpPr>
            <a:spLocks noGrp="1"/>
          </p:cNvSpPr>
          <p:nvPr>
            <p:ph type="dt" sz="half" idx="2"/>
          </p:nvPr>
        </p:nvSpPr>
        <p:spPr>
          <a:xfrm>
            <a:off x="911945" y="417887"/>
            <a:ext cx="6840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algn="l"/>
            <a:r>
              <a:rPr lang="fr-FR"/>
              <a:t>JJ/MM/AA</a:t>
            </a: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calai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1521" y="3301248"/>
            <a:ext cx="5445080" cy="830997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400" b="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Cliquez pour modifier le style du titre</a:t>
            </a:r>
            <a:endParaRPr lang="en-US" dirty="0"/>
          </a:p>
        </p:txBody>
      </p:sp>
      <p:sp>
        <p:nvSpPr>
          <p:cNvPr id="11" name="Sous-titre 2"/>
          <p:cNvSpPr>
            <a:spLocks noGrp="1"/>
          </p:cNvSpPr>
          <p:nvPr userDrawn="1">
            <p:ph type="subTitle" idx="1"/>
          </p:nvPr>
        </p:nvSpPr>
        <p:spPr>
          <a:xfrm>
            <a:off x="1641521" y="2080430"/>
            <a:ext cx="544508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sz="2000" b="1">
                <a:solidFill>
                  <a:schemeClr val="accent1"/>
                </a:solidFill>
                <a:latin typeface="+mn-lt"/>
              </a:defRPr>
            </a:lvl1pPr>
          </a:lstStyle>
          <a:p>
            <a:endParaRPr lang="fr-FR" dirty="0"/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2"/>
          </p:nvPr>
        </p:nvSpPr>
        <p:spPr>
          <a:xfrm>
            <a:off x="911945" y="417887"/>
            <a:ext cx="6840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algn="l"/>
            <a:r>
              <a:rPr lang="fr-FR"/>
              <a:t>JJ/MM/AA</a:t>
            </a: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/>
          <p:cNvSpPr>
            <a:spLocks noGrp="1"/>
          </p:cNvSpPr>
          <p:nvPr>
            <p:ph type="body" sz="quarter" idx="11"/>
          </p:nvPr>
        </p:nvSpPr>
        <p:spPr>
          <a:xfrm>
            <a:off x="1654175" y="1562870"/>
            <a:ext cx="5432425" cy="923330"/>
          </a:xfrm>
          <a:prstGeom prst="rect">
            <a:avLst/>
          </a:prstGeom>
        </p:spPr>
        <p:txBody>
          <a:bodyPr>
            <a:spAutoFit/>
          </a:bodyPr>
          <a:lstStyle>
            <a:lvl1pPr algn="l"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 marL="0" indent="0">
              <a:spcBef>
                <a:spcPts val="0"/>
              </a:spcBef>
              <a:defRPr>
                <a:latin typeface="+mn-lt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18" name="ZoneTexte 17"/>
          <p:cNvSpPr txBox="1"/>
          <p:nvPr userDrawn="1"/>
        </p:nvSpPr>
        <p:spPr>
          <a:xfrm>
            <a:off x="8172400" y="4865785"/>
            <a:ext cx="9078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185844D-63AB-4F77-BD5E-58714EB59F10}" type="slidenum">
              <a:rPr lang="fr-FR" sz="1000" smtClean="0">
                <a:solidFill>
                  <a:schemeClr val="accent1"/>
                </a:solidFill>
                <a:latin typeface="+mn-lt"/>
              </a:rPr>
              <a:pPr algn="r"/>
              <a:t>‹N°›</a:t>
            </a:fld>
            <a:endParaRPr lang="fr-FR" sz="10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1654175" y="267494"/>
            <a:ext cx="145517" cy="6120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1654175" y="1268412"/>
            <a:ext cx="1837705" cy="223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/>
          <p:cNvSpPr>
            <a:spLocks noGrp="1"/>
          </p:cNvSpPr>
          <p:nvPr>
            <p:ph type="body" sz="quarter" idx="11" hasCustomPrompt="1"/>
          </p:nvPr>
        </p:nvSpPr>
        <p:spPr>
          <a:xfrm>
            <a:off x="3914767" y="3630627"/>
            <a:ext cx="401643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/>
            </a:lvl1pPr>
            <a:lvl2pPr>
              <a:defRPr>
                <a:latin typeface="+mn-lt"/>
              </a:defRPr>
            </a:lvl2pPr>
            <a:lvl3pPr marL="0" indent="0">
              <a:spcBef>
                <a:spcPts val="0"/>
              </a:spcBef>
              <a:defRPr>
                <a:latin typeface="+mn-lt"/>
              </a:defRPr>
            </a:lvl3pPr>
          </a:lstStyle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12" name="Espace réservé du titre 1"/>
          <p:cNvSpPr>
            <a:spLocks noGrp="1"/>
          </p:cNvSpPr>
          <p:nvPr>
            <p:ph type="title"/>
          </p:nvPr>
        </p:nvSpPr>
        <p:spPr>
          <a:xfrm>
            <a:off x="1674986" y="846419"/>
            <a:ext cx="7073727" cy="40011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en-US" dirty="0"/>
          </a:p>
        </p:txBody>
      </p:sp>
      <p:sp>
        <p:nvSpPr>
          <p:cNvPr id="18" name="ZoneTexte 17"/>
          <p:cNvSpPr txBox="1"/>
          <p:nvPr userDrawn="1"/>
        </p:nvSpPr>
        <p:spPr>
          <a:xfrm>
            <a:off x="7831577" y="4481172"/>
            <a:ext cx="9078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185844D-63AB-4F77-BD5E-58714EB59F10}" type="slidenum">
              <a:rPr lang="fr-FR" sz="2000" smtClean="0">
                <a:solidFill>
                  <a:schemeClr val="accent1"/>
                </a:solidFill>
                <a:latin typeface="+mn-lt"/>
              </a:rPr>
              <a:pPr algn="r"/>
              <a:t>‹N°›</a:t>
            </a:fld>
            <a:endParaRPr lang="fr-FR" sz="20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811212" y="1878012"/>
            <a:ext cx="2880000" cy="288000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7"/>
          <p:cNvSpPr>
            <a:spLocks noGrp="1"/>
          </p:cNvSpPr>
          <p:nvPr>
            <p:ph type="pic" sz="quarter" idx="14"/>
          </p:nvPr>
        </p:nvSpPr>
        <p:spPr>
          <a:xfrm>
            <a:off x="3987831" y="1878014"/>
            <a:ext cx="1512000" cy="151200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1654175" y="1268412"/>
            <a:ext cx="1837705" cy="223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itre 1"/>
          <p:cNvSpPr>
            <a:spLocks noGrp="1"/>
          </p:cNvSpPr>
          <p:nvPr>
            <p:ph type="title"/>
          </p:nvPr>
        </p:nvSpPr>
        <p:spPr>
          <a:xfrm>
            <a:off x="1674986" y="846419"/>
            <a:ext cx="7073727" cy="40011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>
              <a:defRPr cap="none" baseline="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en-US" dirty="0"/>
          </a:p>
        </p:txBody>
      </p:sp>
      <p:sp>
        <p:nvSpPr>
          <p:cNvPr id="5" name="ZoneTexte 4"/>
          <p:cNvSpPr txBox="1"/>
          <p:nvPr userDrawn="1"/>
        </p:nvSpPr>
        <p:spPr>
          <a:xfrm>
            <a:off x="8172400" y="4681227"/>
            <a:ext cx="907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185844D-63AB-4F77-BD5E-58714EB59F10}" type="slidenum">
              <a:rPr lang="fr-FR" sz="1600" smtClean="0">
                <a:solidFill>
                  <a:schemeClr val="accent1"/>
                </a:solidFill>
                <a:latin typeface="+mn-lt"/>
              </a:rPr>
              <a:pPr algn="r"/>
              <a:t>‹N°›</a:t>
            </a:fld>
            <a:endParaRPr lang="fr-FR" sz="16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1654175" y="1268412"/>
            <a:ext cx="1837705" cy="223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1654175" y="267494"/>
            <a:ext cx="145517" cy="6120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 userDrawn="1"/>
        </p:nvSpPr>
        <p:spPr>
          <a:xfrm>
            <a:off x="8172400" y="4681227"/>
            <a:ext cx="907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185844D-63AB-4F77-BD5E-58714EB59F10}" type="slidenum">
              <a:rPr lang="fr-FR" sz="1600" smtClean="0">
                <a:solidFill>
                  <a:schemeClr val="accent1"/>
                </a:solidFill>
                <a:latin typeface="+mn-lt"/>
              </a:rPr>
              <a:pPr algn="r"/>
              <a:t>‹N°›</a:t>
            </a:fld>
            <a:endParaRPr lang="fr-FR" sz="16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1654175" y="267494"/>
            <a:ext cx="145517" cy="6120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2"/>
          </p:nvPr>
        </p:nvSpPr>
        <p:spPr>
          <a:xfrm>
            <a:off x="911945" y="417887"/>
            <a:ext cx="6840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algn="l"/>
            <a:r>
              <a:rPr lang="fr-FR"/>
              <a:t>JJ/MM/AA</a:t>
            </a:r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0" r:id="rId4"/>
    <p:sldLayoutId id="2147483673" r:id="rId5"/>
    <p:sldLayoutId id="2147483674" r:id="rId6"/>
    <p:sldLayoutId id="2147483672" r:id="rId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/>
  <p:txStyles>
    <p:titleStyle>
      <a:lvl1pPr algn="l" defTabSz="914400" rtl="0" eaLnBrk="1" latinLnBrk="0" hangingPunct="1">
        <a:spcBef>
          <a:spcPct val="0"/>
        </a:spcBef>
        <a:buNone/>
        <a:defRPr sz="2000" b="0" kern="1200">
          <a:solidFill>
            <a:schemeClr val="tx1"/>
          </a:solidFill>
          <a:latin typeface="+mn-lt"/>
          <a:ea typeface="+mj-ea"/>
          <a:cs typeface="Arial" pitchFamily="34" charset="0"/>
        </a:defRPr>
      </a:lvl1pPr>
    </p:titleStyle>
    <p:bodyStyle>
      <a:lvl1pPr marL="0" indent="0" algn="just" defTabSz="914400" rtl="0" eaLnBrk="1" latinLnBrk="0" hangingPunct="1">
        <a:spcBef>
          <a:spcPts val="0"/>
        </a:spcBef>
        <a:buFont typeface="Arial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Calibri" pitchFamily="34" charset="0"/>
        </a:defRPr>
      </a:lvl1pPr>
      <a:lvl2pPr marL="0" indent="0" algn="just" defTabSz="914400" rtl="0" eaLnBrk="1" latinLnBrk="0" hangingPunct="1">
        <a:spcBef>
          <a:spcPts val="0"/>
        </a:spcBef>
        <a:buFont typeface="Arial" pitchFamily="34" charset="0"/>
        <a:buNone/>
        <a:defRPr sz="1000" b="1" kern="1200">
          <a:solidFill>
            <a:schemeClr val="tx1"/>
          </a:solidFill>
          <a:latin typeface="+mn-lt"/>
          <a:ea typeface="+mn-ea"/>
          <a:cs typeface="Calibri" pitchFamily="34" charset="0"/>
        </a:defRPr>
      </a:lvl2pPr>
      <a:lvl3pPr marL="1143000" indent="-1143000" algn="l" defTabSz="914400" rtl="0" eaLnBrk="1" latinLnBrk="0" hangingPunct="1">
        <a:spcBef>
          <a:spcPct val="20000"/>
        </a:spcBef>
        <a:buFont typeface="Arial" pitchFamily="34" charset="0"/>
        <a:buNone/>
        <a:defRPr sz="1000" kern="1200">
          <a:solidFill>
            <a:schemeClr val="tx1"/>
          </a:solidFill>
          <a:latin typeface="Work San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1000" kern="1200">
          <a:solidFill>
            <a:schemeClr val="tx1"/>
          </a:solidFill>
          <a:latin typeface="Work Sans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1000" kern="1200">
          <a:solidFill>
            <a:schemeClr val="tx1"/>
          </a:solidFill>
          <a:latin typeface="Work Sans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726" y="925000"/>
            <a:ext cx="1703251" cy="2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FFCE863C-2CC2-E5E4-18EC-B413889BAF53}"/>
              </a:ext>
            </a:extLst>
          </p:cNvPr>
          <p:cNvSpPr txBox="1"/>
          <p:nvPr/>
        </p:nvSpPr>
        <p:spPr>
          <a:xfrm>
            <a:off x="712632" y="1347614"/>
            <a:ext cx="7351755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LA STRATEGIE TOURISTIQUE REGIONALE</a:t>
            </a:r>
          </a:p>
          <a:p>
            <a:endParaRPr lang="fr-FR" sz="1000" dirty="0"/>
          </a:p>
          <a:p>
            <a:r>
              <a:rPr lang="fr-FR" sz="1000" dirty="0"/>
              <a:t>Le positionnement de la Région : «qualité et innovation» afin de gagner des parts de marchés notamment à l’international, des nuitées marchandes et des emplois. </a:t>
            </a:r>
          </a:p>
          <a:p>
            <a:r>
              <a:rPr lang="fr-FR" sz="1000" dirty="0"/>
              <a:t>Les nouveaux dispositifs doivent permettre d’accompagner:</a:t>
            </a:r>
          </a:p>
          <a:p>
            <a:endParaRPr lang="fr-FR" sz="1000" dirty="0"/>
          </a:p>
          <a:p>
            <a:endParaRPr lang="fr-FR" sz="1000" dirty="0"/>
          </a:p>
          <a:p>
            <a:r>
              <a:rPr lang="fr-FR" sz="1000" dirty="0"/>
              <a:t>La modernisation des infrastructures et la montée en gamme (proposition d’une nouvelle offre de produit ou de service, obtention d’une étoile supplémentaire…)</a:t>
            </a:r>
          </a:p>
          <a:p>
            <a:endParaRPr lang="fr-FR" sz="1000" dirty="0"/>
          </a:p>
          <a:p>
            <a:endParaRPr lang="fr-FR" sz="1000" dirty="0"/>
          </a:p>
          <a:p>
            <a:r>
              <a:rPr lang="fr-FR" sz="1000" dirty="0"/>
              <a:t>La diversification et l’innovation des offres de prestations (développement commercial, conquête de nouveaux marchés/cibles de clientèle, ou d’innovation ayant un caractère de différenciation avéré / au marché visant la création de valeur ajoutée pour l’entreprise)</a:t>
            </a:r>
          </a:p>
          <a:p>
            <a:endParaRPr lang="fr-FR" sz="1000" dirty="0"/>
          </a:p>
          <a:p>
            <a:endParaRPr lang="fr-FR" sz="1000" dirty="0"/>
          </a:p>
          <a:p>
            <a:r>
              <a:rPr lang="fr-FR" sz="1000" dirty="0"/>
              <a:t>L’augmentation de la fréquentation (augmentation de la capacité, amélioration des conditions d’accueil et des prestations proposées…)</a:t>
            </a:r>
          </a:p>
          <a:p>
            <a:endParaRPr lang="fr-FR" sz="1000" dirty="0" err="1"/>
          </a:p>
        </p:txBody>
      </p:sp>
    </p:spTree>
    <p:extLst>
      <p:ext uri="{BB962C8B-B14F-4D97-AF65-F5344CB8AC3E}">
        <p14:creationId xmlns:p14="http://schemas.microsoft.com/office/powerpoint/2010/main" val="37468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726" y="925000"/>
            <a:ext cx="1703251" cy="2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TextBox 41"/>
          <p:cNvSpPr txBox="1"/>
          <p:nvPr/>
        </p:nvSpPr>
        <p:spPr>
          <a:xfrm>
            <a:off x="135514" y="2360803"/>
            <a:ext cx="1635295" cy="476726"/>
          </a:xfrm>
          <a:prstGeom prst="roundRect">
            <a:avLst/>
          </a:prstGeom>
          <a:solidFill>
            <a:schemeClr val="bg1"/>
          </a:solidFill>
          <a:ln w="3175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1100" b="1" kern="0" dirty="0">
                <a:solidFill>
                  <a:schemeClr val="accent1"/>
                </a:solidFill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Entreprises touristiques</a:t>
            </a:r>
          </a:p>
          <a:p>
            <a:pPr lvl="0" algn="ctr">
              <a:defRPr/>
            </a:pPr>
            <a:r>
              <a:rPr lang="fr-FR" sz="1100" b="1" kern="0" dirty="0">
                <a:solidFill>
                  <a:schemeClr val="accent1"/>
                </a:solidFill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(hors TSS)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488078" y="3173347"/>
            <a:ext cx="599646" cy="3231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500" b="0" i="0" u="none" strike="noStrike" kern="0" cap="none" spc="0" normalizeH="0" baseline="0" noProof="0" dirty="0">
              <a:ln>
                <a:noFill/>
              </a:ln>
              <a:solidFill>
                <a:srgbClr val="38B3D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TextBox 41"/>
          <p:cNvSpPr txBox="1"/>
          <p:nvPr/>
        </p:nvSpPr>
        <p:spPr>
          <a:xfrm>
            <a:off x="3594707" y="2837529"/>
            <a:ext cx="1706684" cy="510778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Accélérateur « Open tourisme </a:t>
            </a:r>
            <a:r>
              <a:rPr kumimoji="0" lang="fr-FR" sz="1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Lab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»</a:t>
            </a:r>
          </a:p>
        </p:txBody>
      </p:sp>
      <p:sp>
        <p:nvSpPr>
          <p:cNvPr id="50" name="TextBox 41"/>
          <p:cNvSpPr txBox="1"/>
          <p:nvPr/>
        </p:nvSpPr>
        <p:spPr>
          <a:xfrm>
            <a:off x="7337071" y="2452319"/>
            <a:ext cx="1513710" cy="510778"/>
          </a:xfrm>
          <a:prstGeom prst="roundRect">
            <a:avLst/>
          </a:prstGeom>
          <a:solidFill>
            <a:srgbClr val="00B6F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1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Dispositifs </a:t>
            </a:r>
            <a:r>
              <a:rPr kumimoji="0" lang="fr-FR" sz="1200" b="1" i="1" u="none" strike="noStrike" kern="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pass</a:t>
            </a:r>
            <a:r>
              <a:rPr kumimoji="0" lang="fr-FR" sz="1200" b="1" i="1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et contrat RH</a:t>
            </a:r>
          </a:p>
        </p:txBody>
      </p:sp>
      <p:grpSp>
        <p:nvGrpSpPr>
          <p:cNvPr id="76" name="Groupe 75"/>
          <p:cNvGrpSpPr/>
          <p:nvPr/>
        </p:nvGrpSpPr>
        <p:grpSpPr>
          <a:xfrm>
            <a:off x="-1836712" y="1695709"/>
            <a:ext cx="635875" cy="622706"/>
            <a:chOff x="1560533" y="1810550"/>
            <a:chExt cx="676856" cy="622706"/>
          </a:xfrm>
        </p:grpSpPr>
        <p:sp>
          <p:nvSpPr>
            <p:cNvPr id="54" name="Oval 31"/>
            <p:cNvSpPr/>
            <p:nvPr/>
          </p:nvSpPr>
          <p:spPr>
            <a:xfrm>
              <a:off x="1560533" y="1810550"/>
              <a:ext cx="676856" cy="622706"/>
            </a:xfrm>
            <a:prstGeom prst="ellipse">
              <a:avLst/>
            </a:prstGeom>
            <a:solidFill>
              <a:sysClr val="window" lastClr="FFFFFF"/>
            </a:solidFill>
            <a:ln w="28575" cap="flat" cmpd="sng" algn="ctr">
              <a:solidFill>
                <a:srgbClr val="DA0000"/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3000" b="0" i="0" u="none" strike="noStrike" kern="0" cap="none" spc="0" normalizeH="0" baseline="0" noProof="0" dirty="0">
                <a:ln>
                  <a:noFill/>
                </a:ln>
                <a:solidFill>
                  <a:srgbClr val="E84C3D"/>
                </a:solidFill>
                <a:effectLst/>
                <a:uLnTx/>
                <a:uFillTx/>
                <a:latin typeface="FontAwesome" pitchFamily="2" charset="0"/>
                <a:ea typeface="+mn-ea"/>
                <a:cs typeface="+mn-cs"/>
              </a:endParaRPr>
            </a:p>
          </p:txBody>
        </p:sp>
        <p:pic>
          <p:nvPicPr>
            <p:cNvPr id="39" name="Picture 4" descr="Résultat de recherche d'images pour &quot;flaticon économie&quot;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4209" y="1884984"/>
              <a:ext cx="489503" cy="4895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8" name="TextBox 41"/>
          <p:cNvSpPr txBox="1"/>
          <p:nvPr/>
        </p:nvSpPr>
        <p:spPr>
          <a:xfrm>
            <a:off x="135514" y="2994683"/>
            <a:ext cx="1592599" cy="306467"/>
          </a:xfrm>
          <a:prstGeom prst="roundRect">
            <a:avLst/>
          </a:prstGeom>
          <a:solidFill>
            <a:schemeClr val="accent1"/>
          </a:solidFill>
          <a:ln w="3175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PASS Tourisme</a:t>
            </a:r>
          </a:p>
        </p:txBody>
      </p:sp>
      <p:sp>
        <p:nvSpPr>
          <p:cNvPr id="93" name="TextBox 41"/>
          <p:cNvSpPr txBox="1"/>
          <p:nvPr/>
        </p:nvSpPr>
        <p:spPr>
          <a:xfrm>
            <a:off x="5530656" y="2432828"/>
            <a:ext cx="1513710" cy="715089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1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Volet International du PASS ET CONTRAT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1E67C63-A466-1055-5E69-F8E1B4B8F816}"/>
              </a:ext>
            </a:extLst>
          </p:cNvPr>
          <p:cNvSpPr txBox="1"/>
          <p:nvPr/>
        </p:nvSpPr>
        <p:spPr>
          <a:xfrm>
            <a:off x="3131840" y="267494"/>
            <a:ext cx="525658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PANORAMA DES DISPOSITIFS d’aide régionaux pour le tourisme (entreprises)</a:t>
            </a:r>
          </a:p>
          <a:p>
            <a:r>
              <a:rPr lang="fr-FR" sz="1000" dirty="0"/>
              <a:t>Création / Développement </a:t>
            </a:r>
          </a:p>
          <a:p>
            <a:r>
              <a:rPr lang="fr-FR" sz="1000" dirty="0"/>
              <a:t>Transmission-Reprise</a:t>
            </a:r>
          </a:p>
          <a:p>
            <a:r>
              <a:rPr lang="fr-FR" sz="1000" dirty="0"/>
              <a:t>Innovation</a:t>
            </a:r>
          </a:p>
          <a:p>
            <a:r>
              <a:rPr lang="fr-FR" sz="1000" dirty="0"/>
              <a:t>Attractivité /</a:t>
            </a:r>
          </a:p>
          <a:p>
            <a:r>
              <a:rPr lang="fr-FR" sz="1000" dirty="0"/>
              <a:t>international</a:t>
            </a:r>
          </a:p>
          <a:p>
            <a:r>
              <a:rPr lang="fr-FR" sz="1000" dirty="0"/>
              <a:t>Formation / emploi</a:t>
            </a:r>
          </a:p>
        </p:txBody>
      </p:sp>
    </p:spTree>
    <p:extLst>
      <p:ext uri="{BB962C8B-B14F-4D97-AF65-F5344CB8AC3E}">
        <p14:creationId xmlns:p14="http://schemas.microsoft.com/office/powerpoint/2010/main" val="306906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45679E-6 L 0.37465 0.006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33" y="3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726" y="925000"/>
            <a:ext cx="1703251" cy="2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CF6DC056-E860-C684-946C-6684E3DA3238}"/>
              </a:ext>
            </a:extLst>
          </p:cNvPr>
          <p:cNvSpPr txBox="1"/>
          <p:nvPr/>
        </p:nvSpPr>
        <p:spPr>
          <a:xfrm>
            <a:off x="827584" y="411510"/>
            <a:ext cx="81009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PASS  TOURISME</a:t>
            </a:r>
          </a:p>
          <a:p>
            <a:endParaRPr lang="fr-FR" sz="1000" dirty="0"/>
          </a:p>
          <a:p>
            <a:r>
              <a:rPr lang="fr-FR" sz="1000" dirty="0"/>
              <a:t>Objectif</a:t>
            </a:r>
          </a:p>
          <a:p>
            <a:r>
              <a:rPr lang="fr-FR" sz="1000" dirty="0"/>
              <a:t>Faire face de manière réactive à certains besoins ponctuels de l’établissement.</a:t>
            </a:r>
          </a:p>
          <a:p>
            <a:endParaRPr lang="fr-FR" sz="1000" dirty="0"/>
          </a:p>
          <a:p>
            <a:r>
              <a:rPr lang="fr-FR" sz="1000" dirty="0"/>
              <a:t>Durée du PASS : 1 an</a:t>
            </a:r>
          </a:p>
          <a:p>
            <a:endParaRPr lang="fr-FR" sz="1000" dirty="0"/>
          </a:p>
          <a:p>
            <a:r>
              <a:rPr lang="fr-FR" sz="1000" dirty="0"/>
              <a:t>Dépenses éligibles</a:t>
            </a:r>
          </a:p>
          <a:p>
            <a:r>
              <a:rPr lang="fr-FR" sz="1000" dirty="0"/>
              <a:t>Modernisation et mise en conformité en matière de transition énergétique et solidaire sécurité incendie, accessibilité, efficacité et la sobriété énergétique </a:t>
            </a:r>
          </a:p>
          <a:p>
            <a:r>
              <a:rPr lang="fr-FR" sz="1000" dirty="0"/>
              <a:t>Dépenses minimales: 20 000 €</a:t>
            </a:r>
          </a:p>
          <a:p>
            <a:r>
              <a:rPr lang="fr-FR" sz="1000" dirty="0"/>
              <a:t>Conseil stratégique </a:t>
            </a:r>
          </a:p>
          <a:p>
            <a:r>
              <a:rPr lang="fr-FR" sz="1000" dirty="0"/>
              <a:t>Stratégie numérique</a:t>
            </a:r>
          </a:p>
          <a:p>
            <a:r>
              <a:rPr lang="fr-FR" sz="1000" dirty="0"/>
              <a:t>Stratégie d’innovation</a:t>
            </a:r>
          </a:p>
          <a:p>
            <a:r>
              <a:rPr lang="fr-FR" sz="1000" dirty="0"/>
              <a:t>Stratégie à l’internationale</a:t>
            </a:r>
          </a:p>
          <a:p>
            <a:r>
              <a:rPr lang="fr-FR" sz="1000" dirty="0"/>
              <a:t>Dépenses minimales: 4 000 €</a:t>
            </a:r>
          </a:p>
          <a:p>
            <a:endParaRPr lang="fr-FR" sz="1000" dirty="0"/>
          </a:p>
          <a:p>
            <a:r>
              <a:rPr lang="fr-FR" sz="1000" dirty="0"/>
              <a:t>Bénéficiaires éligibles</a:t>
            </a:r>
          </a:p>
          <a:p>
            <a:r>
              <a:rPr lang="fr-FR" sz="1000" dirty="0"/>
              <a:t>Entreprises touristiques dans les secteurs de l’hébergement, la restauration, les  activités de loisirs et réceptives</a:t>
            </a:r>
          </a:p>
          <a:p>
            <a:endParaRPr lang="fr-FR" sz="1000" dirty="0"/>
          </a:p>
          <a:p>
            <a:r>
              <a:rPr lang="fr-FR" sz="1000" dirty="0"/>
              <a:t>Maitres d’ouvrage public ayant confié l’exploitation à une société privée dans le secteur du tourisme</a:t>
            </a:r>
          </a:p>
          <a:p>
            <a:r>
              <a:rPr lang="fr-FR" sz="1000" dirty="0"/>
              <a:t>Entreprises B to B éligibles pour les projets d’innovation</a:t>
            </a:r>
          </a:p>
          <a:p>
            <a:endParaRPr lang="fr-FR" sz="1000" dirty="0"/>
          </a:p>
          <a:p>
            <a:r>
              <a:rPr lang="fr-FR" sz="1000" dirty="0"/>
              <a:t>Aides</a:t>
            </a:r>
          </a:p>
          <a:p>
            <a:r>
              <a:rPr lang="fr-FR" sz="1000" dirty="0"/>
              <a:t>Sous forme de subvention</a:t>
            </a:r>
          </a:p>
          <a:p>
            <a:r>
              <a:rPr lang="fr-FR" sz="1000" dirty="0"/>
              <a:t>Taux d’aide : 20 % ou 30 % pour les travaux et 50% pour le conseil stratégique, numérique, l’innovation et l’international</a:t>
            </a:r>
          </a:p>
          <a:p>
            <a:r>
              <a:rPr lang="fr-FR" sz="1000" dirty="0"/>
              <a:t>Aide maximale par PASS : 20 000 €</a:t>
            </a:r>
          </a:p>
          <a:p>
            <a:r>
              <a:rPr lang="fr-FR" sz="1000" dirty="0"/>
              <a:t>2 PASS maxi sur une période de 5 ans</a:t>
            </a:r>
          </a:p>
          <a:p>
            <a:r>
              <a:rPr lang="fr-FR" sz="1000" dirty="0"/>
              <a:t>PASS non cumulable avec CONTRAT sur une même période</a:t>
            </a:r>
          </a:p>
        </p:txBody>
      </p:sp>
    </p:spTree>
    <p:extLst>
      <p:ext uri="{BB962C8B-B14F-4D97-AF65-F5344CB8AC3E}">
        <p14:creationId xmlns:p14="http://schemas.microsoft.com/office/powerpoint/2010/main" val="4222244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726" y="925000"/>
            <a:ext cx="1703251" cy="2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Group 31"/>
          <p:cNvGrpSpPr/>
          <p:nvPr/>
        </p:nvGrpSpPr>
        <p:grpSpPr>
          <a:xfrm>
            <a:off x="5807939" y="1118196"/>
            <a:ext cx="2955968" cy="563859"/>
            <a:chOff x="203098" y="4437511"/>
            <a:chExt cx="3249171" cy="563859"/>
          </a:xfrm>
        </p:grpSpPr>
        <p:sp>
          <p:nvSpPr>
            <p:cNvPr id="18" name="Rectangle 17"/>
            <p:cNvSpPr/>
            <p:nvPr/>
          </p:nvSpPr>
          <p:spPr>
            <a:xfrm>
              <a:off x="203098" y="4437511"/>
              <a:ext cx="324917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 defTabSz="914354"/>
              <a:endParaRPr lang="fr-FR" sz="900" b="1" dirty="0">
                <a:solidFill>
                  <a:srgbClr val="F39C12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03099" y="4770538"/>
              <a:ext cx="3249170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7800" indent="-177800">
                <a:buFont typeface="Arial" panose="020B0604020202020204" pitchFamily="34" charset="0"/>
                <a:buChar char="•"/>
              </a:pPr>
              <a:endParaRPr lang="fr-FR" sz="9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E6076FD6-4257-864E-DD5E-46AC333E18A9}"/>
              </a:ext>
            </a:extLst>
          </p:cNvPr>
          <p:cNvSpPr txBox="1"/>
          <p:nvPr/>
        </p:nvSpPr>
        <p:spPr>
          <a:xfrm>
            <a:off x="459823" y="1190313"/>
            <a:ext cx="822435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CONTRAT  DEVELOPPEMENT ET D’INNOVATION TOURISTIQUES</a:t>
            </a:r>
          </a:p>
          <a:p>
            <a:endParaRPr lang="fr-FR" sz="1000" dirty="0"/>
          </a:p>
          <a:p>
            <a:r>
              <a:rPr lang="fr-FR" sz="1000" dirty="0"/>
              <a:t>Objectif</a:t>
            </a:r>
          </a:p>
          <a:p>
            <a:r>
              <a:rPr lang="fr-FR" sz="1000" dirty="0"/>
              <a:t>Accompagner un projet global de développement sur 24 mois ou 36 mois</a:t>
            </a:r>
          </a:p>
          <a:p>
            <a:endParaRPr lang="fr-FR" sz="1000" dirty="0"/>
          </a:p>
          <a:p>
            <a:r>
              <a:rPr lang="fr-FR" sz="1000" dirty="0"/>
              <a:t>Dépenses éligibles</a:t>
            </a:r>
          </a:p>
          <a:p>
            <a:r>
              <a:rPr lang="fr-FR" sz="1000" dirty="0"/>
              <a:t>Inv. immatériels : conseil, diagnostics/ études, outil numérique, logiciel de gestion/management, actions de promotion et de prospective à l’internationale</a:t>
            </a:r>
          </a:p>
          <a:p>
            <a:r>
              <a:rPr lang="fr-FR" sz="1000" dirty="0"/>
              <a:t>Inv. matériels : création/ extension/ modernisation bâtiment, aménagements intérieurs et extérieurs, mobiliers, équipements…</a:t>
            </a:r>
          </a:p>
          <a:p>
            <a:r>
              <a:rPr lang="fr-FR" sz="1000" dirty="0"/>
              <a:t>Dépenses minimales: 100 000 €</a:t>
            </a:r>
          </a:p>
          <a:p>
            <a:endParaRPr lang="fr-FR" sz="1000" dirty="0"/>
          </a:p>
          <a:p>
            <a:r>
              <a:rPr lang="fr-FR" sz="1000" dirty="0"/>
              <a:t>Entreprises éligibles</a:t>
            </a:r>
          </a:p>
          <a:p>
            <a:r>
              <a:rPr lang="fr-FR" sz="1000" dirty="0"/>
              <a:t>Mêmes catégories que le PASS</a:t>
            </a:r>
          </a:p>
          <a:p>
            <a:endParaRPr lang="fr-FR" sz="1000" dirty="0"/>
          </a:p>
          <a:p>
            <a:r>
              <a:rPr lang="fr-FR" sz="1000" dirty="0"/>
              <a:t>Aides</a:t>
            </a:r>
          </a:p>
          <a:p>
            <a:r>
              <a:rPr lang="fr-FR" sz="1000" dirty="0"/>
              <a:t>Sous forme de subvention et/ou d’avance remboursable</a:t>
            </a:r>
          </a:p>
          <a:p>
            <a:r>
              <a:rPr lang="fr-FR" sz="1000" dirty="0"/>
              <a:t>Taux d’aide maximum : 15% à 30% pour les projets de développement et jusqu’à 50% pour les projets qualifiés d’innovant via un comité d’expert</a:t>
            </a:r>
          </a:p>
          <a:p>
            <a:r>
              <a:rPr lang="fr-FR" sz="1000" dirty="0"/>
              <a:t>Plafond subvention : 100 000 €</a:t>
            </a:r>
          </a:p>
          <a:p>
            <a:r>
              <a:rPr lang="fr-FR" sz="1000" dirty="0"/>
              <a:t>Avance remboursable: de 100 000 € à 500 000€</a:t>
            </a:r>
          </a:p>
          <a:p>
            <a:endParaRPr lang="fr-FR" sz="1000" dirty="0"/>
          </a:p>
          <a:p>
            <a:r>
              <a:rPr lang="fr-FR" sz="1000" dirty="0"/>
              <a:t>Le taux d’aide appliqué est fonction de différents critères : localisation géographique (zone AFR), montée en gamme, nouvelles clientèles cibles, innovation, création d’emploi, insertion du projet sur le territoire, développement durable…  </a:t>
            </a:r>
          </a:p>
        </p:txBody>
      </p:sp>
    </p:spTree>
    <p:extLst>
      <p:ext uri="{BB962C8B-B14F-4D97-AF65-F5344CB8AC3E}">
        <p14:creationId xmlns:p14="http://schemas.microsoft.com/office/powerpoint/2010/main" val="3415213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726" y="925000"/>
            <a:ext cx="1703251" cy="2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FED881CA-C79A-D693-FFA0-7821C3144E47}"/>
              </a:ext>
            </a:extLst>
          </p:cNvPr>
          <p:cNvSpPr txBox="1"/>
          <p:nvPr/>
        </p:nvSpPr>
        <p:spPr>
          <a:xfrm>
            <a:off x="1331640" y="1815666"/>
            <a:ext cx="46445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/>
              <a:t>Rappel du contexte réglementaire et de la hiérarchie des normes</a:t>
            </a:r>
          </a:p>
          <a:p>
            <a:endParaRPr lang="fr-FR" sz="1000"/>
          </a:p>
          <a:p>
            <a:r>
              <a:rPr lang="fr-FR" sz="1000"/>
              <a:t>Droit communautaire </a:t>
            </a:r>
          </a:p>
          <a:p>
            <a:r>
              <a:rPr lang="fr-FR" sz="1000"/>
              <a:t>Lois nationales</a:t>
            </a:r>
          </a:p>
          <a:p>
            <a:r>
              <a:rPr lang="fr-FR" sz="1000"/>
              <a:t>Règlement de gestion des financements régionaux</a:t>
            </a:r>
          </a:p>
          <a:p>
            <a:r>
              <a:rPr lang="fr-FR" sz="1000"/>
              <a:t>Stratégie Régionale Emploi Croissance </a:t>
            </a:r>
          </a:p>
          <a:p>
            <a:r>
              <a:rPr lang="fr-FR" sz="1000"/>
              <a:t>SRDTL</a:t>
            </a:r>
          </a:p>
          <a:p>
            <a:r>
              <a:rPr lang="fr-FR" sz="1000"/>
              <a:t>Dispositifs régionaux </a:t>
            </a:r>
          </a:p>
          <a:p>
            <a:r>
              <a:rPr lang="fr-FR" sz="1000"/>
              <a:t>AAP</a:t>
            </a:r>
            <a:endParaRPr lang="fr-FR" sz="1000" dirty="0" err="1"/>
          </a:p>
        </p:txBody>
      </p:sp>
    </p:spTree>
    <p:extLst>
      <p:ext uri="{BB962C8B-B14F-4D97-AF65-F5344CB8AC3E}">
        <p14:creationId xmlns:p14="http://schemas.microsoft.com/office/powerpoint/2010/main" val="285219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Région Occitani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90C0F"/>
      </a:accent1>
      <a:accent2>
        <a:srgbClr val="C5C5C5"/>
      </a:accent2>
      <a:accent3>
        <a:srgbClr val="ECF4DC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gion Occitan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0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3364</TotalTime>
  <Words>537</Words>
  <Application>Microsoft Office PowerPoint</Application>
  <PresentationFormat>Affichage à l'écran (16:9)</PresentationFormat>
  <Paragraphs>83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FontAwesome</vt:lpstr>
      <vt:lpstr>Verdana</vt:lpstr>
      <vt:lpstr>Work Sans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LCI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ilescloupe</dc:creator>
  <cp:lastModifiedBy>Clic-Formation</cp:lastModifiedBy>
  <cp:revision>345</cp:revision>
  <cp:lastPrinted>2018-04-27T09:45:50Z</cp:lastPrinted>
  <dcterms:created xsi:type="dcterms:W3CDTF">2017-12-01T08:05:22Z</dcterms:created>
  <dcterms:modified xsi:type="dcterms:W3CDTF">2023-12-01T15:35:09Z</dcterms:modified>
</cp:coreProperties>
</file>