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318" r:id="rId2"/>
    <p:sldId id="345" r:id="rId3"/>
    <p:sldId id="368" r:id="rId4"/>
    <p:sldId id="319" r:id="rId5"/>
    <p:sldId id="320" r:id="rId6"/>
    <p:sldId id="351" r:id="rId7"/>
    <p:sldId id="352" r:id="rId8"/>
    <p:sldId id="350" r:id="rId9"/>
    <p:sldId id="328" r:id="rId10"/>
    <p:sldId id="333" r:id="rId11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80"/>
    <a:srgbClr val="741348"/>
    <a:srgbClr val="FFFFFF"/>
    <a:srgbClr val="77D1DC"/>
    <a:srgbClr val="313131"/>
    <a:srgbClr val="505050"/>
    <a:srgbClr val="1BB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097" autoAdjust="0"/>
    <p:restoredTop sz="99291" autoAdjust="0"/>
  </p:normalViewPr>
  <p:slideViewPr>
    <p:cSldViewPr>
      <p:cViewPr varScale="1">
        <p:scale>
          <a:sx n="115" d="100"/>
          <a:sy n="115" d="100"/>
        </p:scale>
        <p:origin x="114" y="2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4C71CF6-0B07-93F9-7BEF-702F200DBE0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247F45-E009-61A5-7FCC-2168FC0ED5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fld id="{5FF03FCA-A12D-47F4-8B2E-167740B7123A}" type="datetimeFigureOut">
              <a:rPr lang="fr-FR"/>
              <a:pPr>
                <a:defRPr/>
              </a:pPr>
              <a:t>14/11/2023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7E4E2B-1DA5-7191-D005-C6922AE3DF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CF72D0-CC44-59C3-F5C5-503190235B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4B261F22-BAE8-4696-918B-36F48FFFBC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E334AB-7C79-7099-CF65-AC4404AF48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558BFF-01D4-C61B-0979-A85BB2D24F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E58F304-BAB9-A45F-B674-8FB8706F8F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DB6EF6-E6C3-AD92-71B7-6769AA7773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E8EDD7-43EE-9FCE-D4A5-9CECD09798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AFEF598-94D0-D22C-2740-4D9DD99D0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7B133EB8-E078-4E21-A3B5-B6FBD8C1D63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>
            <a:extLst>
              <a:ext uri="{FF2B5EF4-FFF2-40B4-BE49-F238E27FC236}">
                <a16:creationId xmlns:a16="http://schemas.microsoft.com/office/drawing/2014/main" id="{62D2AD81-FD61-0F0F-8B74-AB12DD9226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>
            <a:extLst>
              <a:ext uri="{FF2B5EF4-FFF2-40B4-BE49-F238E27FC236}">
                <a16:creationId xmlns:a16="http://schemas.microsoft.com/office/drawing/2014/main" id="{236FDEA8-70BD-B30E-D076-5895FA22A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3316" name="Espace réservé du numéro de diapositive 3">
            <a:extLst>
              <a:ext uri="{FF2B5EF4-FFF2-40B4-BE49-F238E27FC236}">
                <a16:creationId xmlns:a16="http://schemas.microsoft.com/office/drawing/2014/main" id="{C8DBC603-DABA-C552-CCC0-D758E22C58C7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15D32413-5CA3-4A57-B711-13BF5514075A}" type="slidenum">
              <a:rPr lang="fr-FR" altLang="fr-FR" sz="1200"/>
              <a:pPr algn="r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>
            <a:extLst>
              <a:ext uri="{FF2B5EF4-FFF2-40B4-BE49-F238E27FC236}">
                <a16:creationId xmlns:a16="http://schemas.microsoft.com/office/drawing/2014/main" id="{2D5E242D-811D-E9A4-5B1C-6EA9216BA1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>
            <a:extLst>
              <a:ext uri="{FF2B5EF4-FFF2-40B4-BE49-F238E27FC236}">
                <a16:creationId xmlns:a16="http://schemas.microsoft.com/office/drawing/2014/main" id="{1DD5C85C-B3D9-9B28-9FF4-1BB5017D8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22532" name="Espace réservé du numéro de diapositive 3">
            <a:extLst>
              <a:ext uri="{FF2B5EF4-FFF2-40B4-BE49-F238E27FC236}">
                <a16:creationId xmlns:a16="http://schemas.microsoft.com/office/drawing/2014/main" id="{8E588FD0-A3A7-FA80-0D80-FAD48DB01FE0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E666EC94-F459-4BD7-BB88-4AEF66FBB1E6}" type="slidenum">
              <a:rPr lang="fr-FR" altLang="fr-FR" sz="1200"/>
              <a:pPr algn="r"/>
              <a:t>10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2DD52570-4FEE-64C5-60DC-C826EA3667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BE67FB34-21BB-DDD6-3496-7DD961F9C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090AFA98-F665-CE61-3874-35FCD083B2A3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88F3066A-EDBB-40D3-9717-0BD18A3432EE}" type="slidenum">
              <a:rPr lang="fr-FR" altLang="fr-FR" sz="1200"/>
              <a:pPr algn="r"/>
              <a:t>2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>
            <a:extLst>
              <a:ext uri="{FF2B5EF4-FFF2-40B4-BE49-F238E27FC236}">
                <a16:creationId xmlns:a16="http://schemas.microsoft.com/office/drawing/2014/main" id="{51A2111F-DB00-B368-39E5-B222ECDCDE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>
            <a:extLst>
              <a:ext uri="{FF2B5EF4-FFF2-40B4-BE49-F238E27FC236}">
                <a16:creationId xmlns:a16="http://schemas.microsoft.com/office/drawing/2014/main" id="{191A9786-A447-F94B-1ECF-30F6AAB48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5364" name="Espace réservé du numéro de diapositive 3">
            <a:extLst>
              <a:ext uri="{FF2B5EF4-FFF2-40B4-BE49-F238E27FC236}">
                <a16:creationId xmlns:a16="http://schemas.microsoft.com/office/drawing/2014/main" id="{4B4636AA-8C69-9D0C-E40D-D9A8FD10D383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9C07F168-4FB5-48CC-BEFF-CBC9E28FEFE9}" type="slidenum">
              <a:rPr lang="fr-FR" altLang="fr-FR" sz="1200"/>
              <a:pPr algn="r"/>
              <a:t>3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0898E7D8-1C4B-EDE3-26B3-E5F4694A06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EEC3CDC7-18F6-1F33-BF3F-28A4445C9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6388" name="Espace réservé du numéro de diapositive 3">
            <a:extLst>
              <a:ext uri="{FF2B5EF4-FFF2-40B4-BE49-F238E27FC236}">
                <a16:creationId xmlns:a16="http://schemas.microsoft.com/office/drawing/2014/main" id="{195746C8-68A2-3ED1-14B5-A767A18F870D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870EBEAA-8E34-4F14-9791-31C6E6555FDE}" type="slidenum">
              <a:rPr lang="fr-FR" altLang="fr-FR" sz="1200"/>
              <a:pPr algn="r"/>
              <a:t>4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>
            <a:extLst>
              <a:ext uri="{FF2B5EF4-FFF2-40B4-BE49-F238E27FC236}">
                <a16:creationId xmlns:a16="http://schemas.microsoft.com/office/drawing/2014/main" id="{D6343337-061F-1E51-BA35-F32BECA2A9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>
            <a:extLst>
              <a:ext uri="{FF2B5EF4-FFF2-40B4-BE49-F238E27FC236}">
                <a16:creationId xmlns:a16="http://schemas.microsoft.com/office/drawing/2014/main" id="{DD84036D-AC76-3071-9DFC-2D27C70F9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7412" name="Espace réservé du numéro de diapositive 3">
            <a:extLst>
              <a:ext uri="{FF2B5EF4-FFF2-40B4-BE49-F238E27FC236}">
                <a16:creationId xmlns:a16="http://schemas.microsoft.com/office/drawing/2014/main" id="{1B977671-EA68-C578-E956-524483B99AC0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5D494F48-255F-4280-8D5A-B73862CAD3E6}" type="slidenum">
              <a:rPr lang="fr-FR" altLang="fr-FR" sz="1200"/>
              <a:pPr algn="r"/>
              <a:t>5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>
            <a:extLst>
              <a:ext uri="{FF2B5EF4-FFF2-40B4-BE49-F238E27FC236}">
                <a16:creationId xmlns:a16="http://schemas.microsoft.com/office/drawing/2014/main" id="{C5A59724-29CC-9AF6-8C55-8C878D3BEA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>
            <a:extLst>
              <a:ext uri="{FF2B5EF4-FFF2-40B4-BE49-F238E27FC236}">
                <a16:creationId xmlns:a16="http://schemas.microsoft.com/office/drawing/2014/main" id="{85483190-1AB9-2801-73CC-A64D2CF44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8436" name="Espace réservé du numéro de diapositive 3">
            <a:extLst>
              <a:ext uri="{FF2B5EF4-FFF2-40B4-BE49-F238E27FC236}">
                <a16:creationId xmlns:a16="http://schemas.microsoft.com/office/drawing/2014/main" id="{56010C8D-4C3E-4AD9-AEE4-76134EB081E6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E1EB4864-4C35-4C1C-A99E-75261DED02B7}" type="slidenum">
              <a:rPr lang="fr-FR" altLang="fr-FR" sz="1200"/>
              <a:pPr algn="r"/>
              <a:t>6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>
            <a:extLst>
              <a:ext uri="{FF2B5EF4-FFF2-40B4-BE49-F238E27FC236}">
                <a16:creationId xmlns:a16="http://schemas.microsoft.com/office/drawing/2014/main" id="{C316DADE-0907-86FD-0893-13C39BD48B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>
            <a:extLst>
              <a:ext uri="{FF2B5EF4-FFF2-40B4-BE49-F238E27FC236}">
                <a16:creationId xmlns:a16="http://schemas.microsoft.com/office/drawing/2014/main" id="{B4E50FDF-0915-A1ED-B8B8-148298A50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19460" name="Espace réservé du numéro de diapositive 3">
            <a:extLst>
              <a:ext uri="{FF2B5EF4-FFF2-40B4-BE49-F238E27FC236}">
                <a16:creationId xmlns:a16="http://schemas.microsoft.com/office/drawing/2014/main" id="{1F07D3B9-D5CC-D586-0512-DEFE88DAEA5A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BB303069-30B5-41CB-9C50-2C1B2B79D224}" type="slidenum">
              <a:rPr lang="fr-FR" altLang="fr-FR" sz="1200"/>
              <a:pPr algn="r"/>
              <a:t>7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>
            <a:extLst>
              <a:ext uri="{FF2B5EF4-FFF2-40B4-BE49-F238E27FC236}">
                <a16:creationId xmlns:a16="http://schemas.microsoft.com/office/drawing/2014/main" id="{71EE0938-8A44-B901-500B-29F649119C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>
            <a:extLst>
              <a:ext uri="{FF2B5EF4-FFF2-40B4-BE49-F238E27FC236}">
                <a16:creationId xmlns:a16="http://schemas.microsoft.com/office/drawing/2014/main" id="{1D39C25A-A11B-206B-2EE0-90D140398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20484" name="Espace réservé du numéro de diapositive 3">
            <a:extLst>
              <a:ext uri="{FF2B5EF4-FFF2-40B4-BE49-F238E27FC236}">
                <a16:creationId xmlns:a16="http://schemas.microsoft.com/office/drawing/2014/main" id="{20334529-E4EB-1D33-876A-BACCB8A15FAE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54DC9E0A-ED28-4749-88DD-9EE2C8B5571D}" type="slidenum">
              <a:rPr lang="fr-FR" altLang="fr-FR" sz="1200"/>
              <a:pPr algn="r"/>
              <a:t>8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69D19015-6551-85E5-DB12-C20756B7BD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EA100394-05EC-0187-89C8-E86EDF5A5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" panose="02020603050405020304" pitchFamily="18" charset="0"/>
            </a:endParaRPr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9E6C5905-70CC-5F0D-4AE9-E33FA72F272C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0" tIns="46095" rIns="92190" bIns="46095" anchor="b"/>
          <a:lstStyle>
            <a:lvl1pPr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6CDE3DB1-078A-4590-8C43-8B39DFBBDAEC}" type="slidenum">
              <a:rPr lang="fr-FR" altLang="fr-FR" sz="1200"/>
              <a:pPr algn="r"/>
              <a:t>9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B296A1-D1C4-8E7C-D4E4-0A01B1DD8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3EA476-60AC-D797-54F3-28FE3CA6B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8401EF-C009-C360-BFC3-668D616C61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895B4-F09C-44F0-8FAD-171640EB128A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7526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C51B9-2F49-5D52-8860-9A0F96EA9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E3663-7944-A466-2BA7-7CE596333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03C76E-3F2D-511F-5775-1D89C32DE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0A0E5-D36B-4B3B-B6BF-4C0C9E5F406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119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0B4C1A-F3BD-353A-A441-8C277A52A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7D4ACC-9633-888F-CDC1-55138E122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3A42BC-9773-5E66-D89C-5129BC530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3B9A5-7353-4C7C-B175-EFB41D89A56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8875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A01276-BA77-00D7-EF9A-BB465ACA8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F88744-DFD2-977E-422B-9BA14BA6E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74D35C-C155-2B6B-CE35-A0AD326DB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977AA-CC0E-475E-BF90-9A7BDF0DBC0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1703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5D9884-9D2A-A75E-376C-253AE7150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1CE8DD-1941-9730-7DE6-CE0A4660A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FB075C-28A3-5504-DB15-43A82100A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31578-2823-4F77-B733-DA0EAC620AAC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02257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18B25-4BEB-B73F-5291-82464521B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D442B-856D-033A-D6A0-6BEB4350D8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D0EEF-545B-D935-2245-EF958B256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18167-2470-4BA7-BD8E-927DD18D5093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0571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F47857-1947-19FB-899C-5BD5CB9B5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33C9B4-1291-62F6-80E2-438D4F46E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6277D6-1DEC-8A59-AF50-85C6C183E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EECF5-2633-4955-9FC6-EC57FF9F170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6516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BDAC3E-18CE-9A99-AF5D-BC9373522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FE2BCF-E3B8-124D-F2A8-0622118BC0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4F91EE-501D-B0CF-0115-A3B44EFF0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EECA1-D3B4-4685-A06E-E75D12F2C4F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4896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9B3E74-158F-C7C1-EF37-2E0E47BDC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E9D4C2-EFE7-5760-B745-1C0DF7218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08E65E-CCB3-D484-268B-3BC564E66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B44F7-9F7F-4210-953B-E265216687D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7193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189D47-3925-B8FC-37D6-18AEEEC4C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5F2EE4-B89F-FB52-A5E4-9762C6C8C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8E9A2D-9B7A-F87A-3938-4BE8FEE6F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80476-5F9C-467A-A027-224A53B4345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7231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E10615-1B70-7F7D-6F83-A26695705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3E98D9-975E-8B2A-568A-BFE9A14BE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317CC4-0D4A-9322-57FA-A581774ED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3CAD1-0C71-4CCF-88A7-9E29E68661B3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132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9BA4CC-05DF-B845-215D-2A595C6BC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F86ABA-1839-57A6-9D95-E72C5F486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D41F93E-114E-7B64-D044-85366BC199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2576E3C-8DB2-7F10-F9EF-3290963EE3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6EFEE51-20C9-B50C-88A0-CAD3C6D997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4D679E-8590-4A88-92F6-EEDB823BB2A3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14">
            <a:extLst>
              <a:ext uri="{FF2B5EF4-FFF2-40B4-BE49-F238E27FC236}">
                <a16:creationId xmlns:a16="http://schemas.microsoft.com/office/drawing/2014/main" id="{CB7E4726-D59C-4362-F8AD-DB6111C68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620" y="3740995"/>
            <a:ext cx="698341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</p:txBody>
      </p:sp>
      <p:sp>
        <p:nvSpPr>
          <p:cNvPr id="2060" name="Text Box 4">
            <a:extLst>
              <a:ext uri="{FF2B5EF4-FFF2-40B4-BE49-F238E27FC236}">
                <a16:creationId xmlns:a16="http://schemas.microsoft.com/office/drawing/2014/main" id="{18FB0CA0-CD00-F00C-1531-48F9B1F03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20" y="204045"/>
            <a:ext cx="2616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800">
                <a:solidFill>
                  <a:schemeClr val="bg1"/>
                </a:solidFill>
                <a:latin typeface="MankSans-Medium" charset="0"/>
                <a:ea typeface="ＭＳ Ｐゴシック" panose="020B0600070205080204" pitchFamily="34" charset="-128"/>
              </a:rPr>
              <a:t>Rapport d’activités</a:t>
            </a:r>
          </a:p>
          <a:p>
            <a:endParaRPr lang="fr-FR" altLang="fr-FR" sz="1000">
              <a:solidFill>
                <a:srgbClr val="1BB2C5"/>
              </a:solidFill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61" name="Text Box 4">
            <a:extLst>
              <a:ext uri="{FF2B5EF4-FFF2-40B4-BE49-F238E27FC236}">
                <a16:creationId xmlns:a16="http://schemas.microsoft.com/office/drawing/2014/main" id="{502D79E9-DF6D-0B6E-EDCD-4A826073C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375528"/>
            <a:ext cx="5976937" cy="26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fr-FR" altLang="fr-FR" sz="1000" dirty="0">
                <a:latin typeface="Helvetica" panose="020B0604020202020204" pitchFamily="34" charset="0"/>
                <a:ea typeface="ＭＳ Ｐゴシック" panose="020B0600070205080204" pitchFamily="34" charset="-128"/>
              </a:rPr>
              <a:t>www.somme-groupes.com – www.clevacances-somme.com - www.gites-de-france-somme.com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386DE63-106D-F702-5227-B7D9993E756B}"/>
              </a:ext>
            </a:extLst>
          </p:cNvPr>
          <p:cNvSpPr txBox="1"/>
          <p:nvPr/>
        </p:nvSpPr>
        <p:spPr>
          <a:xfrm>
            <a:off x="5076056" y="689003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Assemblée Générale</a:t>
            </a:r>
          </a:p>
          <a:p>
            <a:r>
              <a:rPr lang="fr-FR" dirty="0"/>
              <a:t>Lundi 19 avril 2010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57B4995-B787-1086-439D-0BA63ABAB4D8}"/>
              </a:ext>
            </a:extLst>
          </p:cNvPr>
          <p:cNvSpPr txBox="1"/>
          <p:nvPr/>
        </p:nvSpPr>
        <p:spPr>
          <a:xfrm>
            <a:off x="107504" y="767601"/>
            <a:ext cx="892899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Plan d’actions 2010 – Produits locatifs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Maintenir la collaboration avec les agences étrangères sur les marchés britannique et néerlandais</a:t>
            </a:r>
          </a:p>
          <a:p>
            <a:endParaRPr lang="fr-FR" dirty="0"/>
          </a:p>
          <a:p>
            <a:r>
              <a:rPr lang="fr-FR" dirty="0"/>
              <a:t> Participation à l’action du Relais des Gîtes sur le développement et la qualification de l’offre informer le Relais sur les évolutions du marché : attentes clientèles identifiées, modes de consommation et de réservation, concurrence</a:t>
            </a:r>
          </a:p>
          <a:p>
            <a:endParaRPr lang="fr-FR" dirty="0"/>
          </a:p>
          <a:p>
            <a:r>
              <a:rPr lang="fr-FR" dirty="0"/>
              <a:t> Mutualiser des actions au niveau régional</a:t>
            </a:r>
          </a:p>
          <a:p>
            <a:r>
              <a:rPr lang="fr-FR" dirty="0"/>
              <a:t>promotion commune, place de marché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1843914-5F3A-31B6-777D-29AAC6C2B5DA}"/>
              </a:ext>
            </a:extLst>
          </p:cNvPr>
          <p:cNvSpPr txBox="1"/>
          <p:nvPr/>
        </p:nvSpPr>
        <p:spPr>
          <a:xfrm>
            <a:off x="4067944" y="1052736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Présentation Bilan 2009</a:t>
            </a:r>
          </a:p>
          <a:p>
            <a:r>
              <a:rPr lang="fr-FR" dirty="0"/>
              <a:t>- Comparaison de notre SLA</a:t>
            </a:r>
          </a:p>
          <a:p>
            <a:r>
              <a:rPr lang="fr-FR" dirty="0"/>
              <a:t>- Plan d’actions 2010</a:t>
            </a:r>
          </a:p>
          <a:p>
            <a:r>
              <a:rPr lang="fr-FR" dirty="0"/>
              <a:t>- Fusion SLA/CDT</a:t>
            </a:r>
          </a:p>
          <a:p>
            <a:r>
              <a:rPr lang="fr-FR" dirty="0"/>
              <a:t>- Elections</a:t>
            </a:r>
          </a:p>
          <a:p>
            <a:r>
              <a:rPr lang="fr-FR" dirty="0"/>
              <a:t>- Présentation Budget 2009 &amp; 2010</a:t>
            </a:r>
          </a:p>
          <a:p>
            <a:r>
              <a:rPr lang="fr-FR" dirty="0"/>
              <a:t>- Questions diverses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4">
            <a:extLst>
              <a:ext uri="{FF2B5EF4-FFF2-40B4-BE49-F238E27FC236}">
                <a16:creationId xmlns:a16="http://schemas.microsoft.com/office/drawing/2014/main" id="{ED727CA4-B876-D1B9-6F97-71446C026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860800"/>
            <a:ext cx="6119812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fr-FR" altLang="fr-FR" sz="4000">
              <a:solidFill>
                <a:srgbClr val="505050"/>
              </a:solidFill>
              <a:latin typeface="MankSans-Medium" charset="0"/>
              <a:ea typeface="ＭＳ Ｐゴシック" panose="020B0600070205080204" pitchFamily="34" charset="-128"/>
            </a:endParaRPr>
          </a:p>
          <a:p>
            <a:pPr algn="r"/>
            <a:endParaRPr lang="fr-FR" altLang="fr-FR" sz="3600">
              <a:solidFill>
                <a:srgbClr val="505050"/>
              </a:solidFill>
              <a:latin typeface="MankSans-Medium" charset="0"/>
              <a:ea typeface="ＭＳ Ｐゴシック" panose="020B0600070205080204" pitchFamily="34" charset="-128"/>
            </a:endParaRPr>
          </a:p>
          <a:p>
            <a:pPr algn="r"/>
            <a:endParaRPr lang="fr-FR" altLang="fr-FR" sz="3600">
              <a:solidFill>
                <a:srgbClr val="505050"/>
              </a:solidFill>
              <a:latin typeface="MankSans-Medium" charset="0"/>
              <a:ea typeface="ＭＳ Ｐゴシック" panose="020B0600070205080204" pitchFamily="34" charset="-128"/>
            </a:endParaRPr>
          </a:p>
          <a:p>
            <a:pPr algn="r"/>
            <a:endParaRPr lang="fr-FR" altLang="fr-FR" sz="3600">
              <a:solidFill>
                <a:srgbClr val="505050"/>
              </a:solidFill>
              <a:latin typeface="MankSans-Medium" charset="0"/>
              <a:ea typeface="ＭＳ Ｐゴシック" panose="020B0600070205080204" pitchFamily="34" charset="-128"/>
            </a:endParaRPr>
          </a:p>
          <a:p>
            <a:pPr algn="r"/>
            <a:endParaRPr lang="fr-FR" altLang="fr-FR" sz="3600">
              <a:solidFill>
                <a:srgbClr val="505050"/>
              </a:solidFill>
              <a:latin typeface="MankSans-Medium" charset="0"/>
              <a:ea typeface="ＭＳ Ｐゴシック" panose="020B0600070205080204" pitchFamily="34" charset="-128"/>
            </a:endParaRPr>
          </a:p>
          <a:p>
            <a:pPr algn="r"/>
            <a:endParaRPr lang="fr-FR" altLang="fr-FR" sz="3600">
              <a:solidFill>
                <a:srgbClr val="505050"/>
              </a:solidFill>
              <a:latin typeface="MankSans-Medium" charset="0"/>
              <a:ea typeface="ＭＳ Ｐゴシック" panose="020B0600070205080204" pitchFamily="34" charset="-128"/>
            </a:endParaRP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0104E461-E207-765C-FB11-D05AB819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288" y="3494088"/>
            <a:ext cx="708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270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i="1"/>
              <a:t>	</a:t>
            </a:r>
            <a:endParaRPr lang="fr-FR" altLang="fr-FR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8B7DE497-4A62-CF01-2EDA-9ABD2E39F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644900"/>
            <a:ext cx="248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fr-FR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5CD3531-793E-ACA5-2D78-3C0E18D668A2}"/>
              </a:ext>
            </a:extLst>
          </p:cNvPr>
          <p:cNvSpPr txBox="1"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Année 2009</a:t>
            </a:r>
            <a:br>
              <a:rPr lang="fr-FR" dirty="0"/>
            </a:br>
            <a:r>
              <a:rPr lang="fr-FR" dirty="0"/>
              <a:t> Point sur l’activité 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14">
            <a:extLst>
              <a:ext uri="{FF2B5EF4-FFF2-40B4-BE49-F238E27FC236}">
                <a16:creationId xmlns:a16="http://schemas.microsoft.com/office/drawing/2014/main" id="{43C323CD-3C7D-2313-33C4-B7B7D4D18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573463"/>
            <a:ext cx="7704137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  <a:p>
            <a:pPr algn="r">
              <a:defRPr/>
            </a:pPr>
            <a:endParaRPr lang="fr-FR" sz="3600" dirty="0">
              <a:solidFill>
                <a:srgbClr val="505050"/>
              </a:solidFill>
              <a:latin typeface="MankSans-Medium" charset="0"/>
              <a:ea typeface="ＭＳ Ｐゴシック" pitchFamily="48" charset="-128"/>
            </a:endParaRPr>
          </a:p>
        </p:txBody>
      </p:sp>
      <p:sp>
        <p:nvSpPr>
          <p:cNvPr id="6156" name="Text Box 4">
            <a:extLst>
              <a:ext uri="{FF2B5EF4-FFF2-40B4-BE49-F238E27FC236}">
                <a16:creationId xmlns:a16="http://schemas.microsoft.com/office/drawing/2014/main" id="{6F8066E8-051A-326E-C2AF-838C22353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79388"/>
            <a:ext cx="2616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96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800" dirty="0">
                <a:solidFill>
                  <a:schemeClr val="bg1"/>
                </a:solidFill>
                <a:latin typeface="MankSans-Medium" charset="0"/>
                <a:ea typeface="ＭＳ Ｐゴシック" panose="020B0600070205080204" pitchFamily="34" charset="-128"/>
              </a:rPr>
              <a:t>Rapport d’activités</a:t>
            </a:r>
          </a:p>
          <a:p>
            <a:endParaRPr lang="fr-FR" altLang="fr-FR" sz="1000" dirty="0">
              <a:solidFill>
                <a:srgbClr val="1BB2C5"/>
              </a:solidFill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5E45A90-621F-ADEA-5F93-A48BC82DC1F3}"/>
              </a:ext>
            </a:extLst>
          </p:cNvPr>
          <p:cNvSpPr txBox="1"/>
          <p:nvPr/>
        </p:nvSpPr>
        <p:spPr>
          <a:xfrm>
            <a:off x="539552" y="73277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2 471 990 €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C361B86-2112-B577-3D36-FFE6062CDF09}"/>
              </a:ext>
            </a:extLst>
          </p:cNvPr>
          <p:cNvSpPr txBox="1"/>
          <p:nvPr/>
        </p:nvSpPr>
        <p:spPr>
          <a:xfrm>
            <a:off x="467544" y="1320798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Augmentation du chiffre d’affaires global + 3 %</a:t>
            </a:r>
          </a:p>
          <a:p>
            <a:r>
              <a:rPr lang="fr-FR" dirty="0"/>
              <a:t>malgré des conditions économiques peu favorables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903442-2F0B-BF25-CD48-705D04761AAA}"/>
              </a:ext>
            </a:extLst>
          </p:cNvPr>
          <p:cNvSpPr txBox="1"/>
          <p:nvPr/>
        </p:nvSpPr>
        <p:spPr>
          <a:xfrm>
            <a:off x="358989" y="314316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Apport des gîtes en hausse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E5E78B3-1F4A-D271-3113-90C7D48FF766}"/>
              </a:ext>
            </a:extLst>
          </p:cNvPr>
          <p:cNvSpPr txBox="1"/>
          <p:nvPr/>
        </p:nvSpPr>
        <p:spPr>
          <a:xfrm>
            <a:off x="2286000" y="319816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Evolution du chiffre d'affaire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D2F50BB-C9E5-6D23-DF45-5C659315F6BA}"/>
              </a:ext>
            </a:extLst>
          </p:cNvPr>
          <p:cNvSpPr txBox="1"/>
          <p:nvPr/>
        </p:nvSpPr>
        <p:spPr>
          <a:xfrm>
            <a:off x="1331640" y="1124744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Répartition du chiffre d'affaire 2009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01AD973-4CFB-B20E-461F-D457DEE96535}"/>
              </a:ext>
            </a:extLst>
          </p:cNvPr>
          <p:cNvSpPr txBox="1"/>
          <p:nvPr/>
        </p:nvSpPr>
        <p:spPr>
          <a:xfrm>
            <a:off x="2286000" y="319816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Provenance de la clientèle groupes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70DAF3B-13A7-BEA9-5E03-50183BE76EFB}"/>
              </a:ext>
            </a:extLst>
          </p:cNvPr>
          <p:cNvSpPr txBox="1"/>
          <p:nvPr/>
        </p:nvSpPr>
        <p:spPr>
          <a:xfrm>
            <a:off x="2286000" y="319816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Année 2010 Prévisions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DISQUE DUR:Applications:Microsoft Office X:Modèles:Présentations:Modèles:Nouvelle présentation</Template>
  <TotalTime>2167</TotalTime>
  <Words>185</Words>
  <Application>Microsoft Office PowerPoint</Application>
  <PresentationFormat>Affichage à l'écran (4:3)</PresentationFormat>
  <Paragraphs>51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Helvetica</vt:lpstr>
      <vt:lpstr>MankSans-Medium</vt:lpstr>
      <vt:lpstr>Times</vt:lpstr>
      <vt:lpstr>Trebuchet MS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STEVENS EDITIONS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BELLEVALLEE</dc:creator>
  <cp:lastModifiedBy>Clic-Formation</cp:lastModifiedBy>
  <cp:revision>162</cp:revision>
  <dcterms:created xsi:type="dcterms:W3CDTF">2009-03-17T08:43:36Z</dcterms:created>
  <dcterms:modified xsi:type="dcterms:W3CDTF">2023-11-14T09:30:43Z</dcterms:modified>
</cp:coreProperties>
</file>