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67" d="100"/>
          <a:sy n="167" d="100"/>
        </p:scale>
        <p:origin x="156" y="16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224AE8-3C99-402D-A504-9A65C4FA4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108EB9-A3F5-4EA9-9F02-7DE2E767C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184864-A4B6-44E9-9759-BDD4CCAE8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1A1326-B3BF-4FAF-8A93-EA2125A80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3DAFE3-348D-4423-95A6-422D0D387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246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7160C3-C0E1-4785-B162-D767278E9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48E2A75-20A2-4750-AAEA-A5C8D48C2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7431FB-01CD-475D-8352-9BBAA11E8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CE8BCC-519C-4338-A516-4004DBF03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53F5FE-1052-48B7-90A1-E1356798B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206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CF3F3A8-02EA-442F-898C-3FE4B497ED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76F7252-CDC3-4157-8F0F-990664F69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437F41-FEA4-4FDF-A13D-E411D10A1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D2E3BD-EDE7-43DB-903D-EE4B9C6D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39EDCE-4810-4472-88D5-5721549C2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53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247885-46CD-4982-AD95-DD73EC61C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BA9662-0E11-429D-A3D1-D08F14732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F104A7-0BAA-4844-973D-DB4CA3735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92FF46-C160-4C99-8E6A-B856C1810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F63301-524B-4E02-81F6-ED221E3A2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43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20F716-B4D8-42DC-BC45-25612EF7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BACFB2-9866-495B-9A76-3F780B0E1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8E832A-DB1B-4EBB-A1ED-8DAC033F0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BDD928-5E13-4722-B457-6FF93693F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C18DCF-CAA2-4781-9A66-06BC45BD4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28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D9AE34-AEAF-483D-B4A0-0E303FC3D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BA8ADA-A94C-444B-9C0A-B30374D7A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D3CCB00-31C0-4324-ACFF-1CA0F70FF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08E1A3-E569-4422-AC07-C614B03B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9DB42B-BA5C-4E96-8E8A-B16C04E75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DBC402-3946-4304-A63B-C10B2B1A1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042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02CDEB-5E46-4B1A-905E-18B33BB1D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0938DC-9BDB-4350-8B12-964A407E6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80D047B-CD3A-42DD-845E-8F0D45CA2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BCEBE82-E773-442D-9DCF-C8C844393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2624CB-832D-4421-9216-862313972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F7434EB-2CF1-4E3A-8750-695017915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291A473-CA83-480A-B77B-AECCF3042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6530CE9-5725-411C-A768-C0242707A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73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68DB2C-476E-4FFC-89A7-7D8628FC5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A520ED6-EFFA-4C95-AB8A-629E00E01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AF03D13-78DC-4A49-9011-5813945CA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4CE6B7-706D-4AC1-A68C-BA0540CF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9007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254B8B8-8D70-43A1-9ABA-E7AE90728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20200FB-54E3-4F1D-9761-ACB2E53ED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6E2D5E7-7A13-4120-831B-52A09DB4B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143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9CD952-420E-432D-AB17-B4A2DCA1D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298691-91EE-47AC-9787-1FAFF0C3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B5C39C-FD77-4238-AFA4-CF4798535C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1DC3A3-4B45-43B5-9354-CC10642CD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5DFF26-4FB5-4CA5-9CD1-35D23117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E5B8ED-CBC0-49DB-A69D-7862AB89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800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638069-58D3-4CB3-9DD8-C27022A73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4F7C341-C3CC-4E11-816E-CEB2FDEA19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522971-81F5-4338-B22B-7382D4D56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9D29D2-BCE1-4E28-9B97-ED28B9B17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742E59-4DA1-4B2B-A43D-06046D409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F7CA32-F327-40F8-82EF-4431A73B2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14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8175C6B-798C-4698-B3F4-C536462D9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8DCB92-79E3-4DBC-A2B9-9C1C04F3A0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8273D7-5480-4423-8EAF-D2307D1BE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4B6BD-AD57-4474-81D0-BFCE60054D8D}" type="datetimeFigureOut">
              <a:rPr lang="fr-FR" smtClean="0"/>
              <a:t>01/12/2023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A9D07F-4830-404E-8696-631FAC8DE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CD354C-2046-471E-8EBC-6897A05E04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CE2CF-420A-46C5-9D23-125149838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46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16A785AB-3E5A-4E47-A97B-2E64742E99CC}"/>
              </a:ext>
            </a:extLst>
          </p:cNvPr>
          <p:cNvSpPr txBox="1"/>
          <p:nvPr/>
        </p:nvSpPr>
        <p:spPr>
          <a:xfrm>
            <a:off x="1000122" y="482702"/>
            <a:ext cx="1064591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/>
              <a:t>MASSIF MONTAGNEUX FRANCAIS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BFCE9BF-1A6A-421A-B5AE-9D389118E519}"/>
              </a:ext>
            </a:extLst>
          </p:cNvPr>
          <p:cNvSpPr txBox="1"/>
          <p:nvPr/>
        </p:nvSpPr>
        <p:spPr>
          <a:xfrm>
            <a:off x="1000125" y="1514475"/>
            <a:ext cx="332422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MASSIF CENTRAL 52%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AC3179E-A54D-4839-BA22-06D321BCE627}"/>
              </a:ext>
            </a:extLst>
          </p:cNvPr>
          <p:cNvSpPr txBox="1"/>
          <p:nvPr/>
        </p:nvSpPr>
        <p:spPr>
          <a:xfrm>
            <a:off x="1000125" y="2163247"/>
            <a:ext cx="3324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ALPES 45%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7541F38-4449-46B0-BC0C-61321D6B8FFC}"/>
              </a:ext>
            </a:extLst>
          </p:cNvPr>
          <p:cNvSpPr txBox="1"/>
          <p:nvPr/>
        </p:nvSpPr>
        <p:spPr>
          <a:xfrm>
            <a:off x="1000124" y="2812019"/>
            <a:ext cx="332422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PYRENNEES 16%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A82FD72-12BC-4137-B9C9-C8C1FA0B7196}"/>
              </a:ext>
            </a:extLst>
          </p:cNvPr>
          <p:cNvSpPr txBox="1"/>
          <p:nvPr/>
        </p:nvSpPr>
        <p:spPr>
          <a:xfrm>
            <a:off x="1000124" y="3460791"/>
            <a:ext cx="3324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JURA 10%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F869D97-6EB3-4B0E-9CAB-1BE4D016DC6C}"/>
              </a:ext>
            </a:extLst>
          </p:cNvPr>
          <p:cNvSpPr txBox="1"/>
          <p:nvPr/>
        </p:nvSpPr>
        <p:spPr>
          <a:xfrm>
            <a:off x="1000123" y="4109563"/>
            <a:ext cx="332422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VOSGES 5%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21D8B7E-362B-468C-8368-4290E3F5CD0D}"/>
              </a:ext>
            </a:extLst>
          </p:cNvPr>
          <p:cNvSpPr txBox="1"/>
          <p:nvPr/>
        </p:nvSpPr>
        <p:spPr>
          <a:xfrm>
            <a:off x="1000122" y="4758335"/>
            <a:ext cx="3324225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MORVAN 3%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767CA56-9A3E-4AE5-913D-B40AAB129DE2}"/>
              </a:ext>
            </a:extLst>
          </p:cNvPr>
          <p:cNvSpPr txBox="1"/>
          <p:nvPr/>
        </p:nvSpPr>
        <p:spPr>
          <a:xfrm>
            <a:off x="1000122" y="5407107"/>
            <a:ext cx="332422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ARDENNES 0,3%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1C2FDB2-E5BF-42EB-929A-759CBB3CCE3C}"/>
              </a:ext>
            </a:extLst>
          </p:cNvPr>
          <p:cNvSpPr txBox="1"/>
          <p:nvPr/>
        </p:nvSpPr>
        <p:spPr>
          <a:xfrm>
            <a:off x="5189766" y="1429466"/>
            <a:ext cx="645627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La caractéristique montagne contribue très fortement à l’identité de la région Auvergne-Rhône-Alpes. Les zones de montagne recouvrent les deux tiers de son territoire et abritent un peu plus du tiers de sa population,</a:t>
            </a:r>
          </a:p>
          <a:p>
            <a:endParaRPr lang="fr-FR" dirty="0"/>
          </a:p>
          <a:p>
            <a:r>
              <a:rPr lang="fr-FR" dirty="0"/>
              <a:t>Les plateaux du Massif central ont ainsi favorisé l’installation de la population en altitude et de façon dispersée tandis que le relief escarpé des Alpes a conduit les habitants à se regrouper le long des vallées. </a:t>
            </a:r>
          </a:p>
          <a:p>
            <a:endParaRPr lang="fr-FR" dirty="0"/>
          </a:p>
          <a:p>
            <a:r>
              <a:rPr lang="fr-FR" dirty="0"/>
              <a:t>Dans les zones montagneuses plus qu’ailleurs, les facteurs naturels ont une incidence sur les activités économiques. L’altitude et la pente constituent ainsi des freins à l’accessibilité et limitent parfois la productivité du travail. Les milieux naturels sont aussi porteurs d’atouts, valorisés par l’agriculture et le tourisme. </a:t>
            </a:r>
          </a:p>
        </p:txBody>
      </p:sp>
    </p:spTree>
    <p:extLst>
      <p:ext uri="{BB962C8B-B14F-4D97-AF65-F5344CB8AC3E}">
        <p14:creationId xmlns:p14="http://schemas.microsoft.com/office/powerpoint/2010/main" val="945693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DB793E7-0E42-4A69-806C-911498D18A59}"/>
              </a:ext>
            </a:extLst>
          </p:cNvPr>
          <p:cNvSpPr txBox="1"/>
          <p:nvPr/>
        </p:nvSpPr>
        <p:spPr>
          <a:xfrm>
            <a:off x="663192" y="256784"/>
            <a:ext cx="10892314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dirty="0"/>
              <a:t>Massif montagneux Français</a:t>
            </a:r>
          </a:p>
        </p:txBody>
      </p:sp>
      <p:pic>
        <p:nvPicPr>
          <p:cNvPr id="6" name="Image 5" descr="Une image contenant carte&#10;&#10;Description générée automatiquement">
            <a:extLst>
              <a:ext uri="{FF2B5EF4-FFF2-40B4-BE49-F238E27FC236}">
                <a16:creationId xmlns:a16="http://schemas.microsoft.com/office/drawing/2014/main" id="{20F362B0-FF4D-4C88-9D24-660E6C802E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545" y="2149436"/>
            <a:ext cx="1931799" cy="1815015"/>
          </a:xfrm>
          <a:prstGeom prst="rect">
            <a:avLst/>
          </a:prstGeom>
        </p:spPr>
      </p:pic>
      <p:sp>
        <p:nvSpPr>
          <p:cNvPr id="8" name="Larme 7">
            <a:extLst>
              <a:ext uri="{FF2B5EF4-FFF2-40B4-BE49-F238E27FC236}">
                <a16:creationId xmlns:a16="http://schemas.microsoft.com/office/drawing/2014/main" id="{3958D196-27E9-4709-BC8A-4851BD8797DE}"/>
              </a:ext>
            </a:extLst>
          </p:cNvPr>
          <p:cNvSpPr/>
          <p:nvPr/>
        </p:nvSpPr>
        <p:spPr>
          <a:xfrm>
            <a:off x="7648247" y="1213975"/>
            <a:ext cx="590550" cy="600075"/>
          </a:xfrm>
          <a:prstGeom prst="teardrop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Larme 8">
            <a:extLst>
              <a:ext uri="{FF2B5EF4-FFF2-40B4-BE49-F238E27FC236}">
                <a16:creationId xmlns:a16="http://schemas.microsoft.com/office/drawing/2014/main" id="{D1D3091E-B495-43E8-AE03-054CAB37DC57}"/>
              </a:ext>
            </a:extLst>
          </p:cNvPr>
          <p:cNvSpPr/>
          <p:nvPr/>
        </p:nvSpPr>
        <p:spPr>
          <a:xfrm rot="14313510">
            <a:off x="1932883" y="1760572"/>
            <a:ext cx="1099745" cy="1153525"/>
          </a:xfrm>
          <a:prstGeom prst="teardrop">
            <a:avLst>
              <a:gd name="adj" fmla="val 96774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avec coins arrondis en haut 9">
            <a:extLst>
              <a:ext uri="{FF2B5EF4-FFF2-40B4-BE49-F238E27FC236}">
                <a16:creationId xmlns:a16="http://schemas.microsoft.com/office/drawing/2014/main" id="{EC569A4B-9573-4C3D-9C17-08E8D5180D1C}"/>
              </a:ext>
            </a:extLst>
          </p:cNvPr>
          <p:cNvSpPr/>
          <p:nvPr/>
        </p:nvSpPr>
        <p:spPr>
          <a:xfrm>
            <a:off x="1103153" y="4931808"/>
            <a:ext cx="2447925" cy="355677"/>
          </a:xfrm>
          <a:prstGeom prst="round2SameRect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36FC1438-5FF6-4A5A-A583-C9616B4685B9}"/>
              </a:ext>
            </a:extLst>
          </p:cNvPr>
          <p:cNvSpPr/>
          <p:nvPr/>
        </p:nvSpPr>
        <p:spPr>
          <a:xfrm rot="833441">
            <a:off x="8896330" y="1881542"/>
            <a:ext cx="590550" cy="790575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ECE3B58-DACC-446B-BFD3-82BF3BDC5A40}"/>
              </a:ext>
            </a:extLst>
          </p:cNvPr>
          <p:cNvSpPr/>
          <p:nvPr/>
        </p:nvSpPr>
        <p:spPr>
          <a:xfrm rot="1913015">
            <a:off x="9073131" y="2929446"/>
            <a:ext cx="510675" cy="673385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19920EC-3BA2-4459-8798-2B547136FDAB}"/>
              </a:ext>
            </a:extLst>
          </p:cNvPr>
          <p:cNvSpPr/>
          <p:nvPr/>
        </p:nvSpPr>
        <p:spPr>
          <a:xfrm>
            <a:off x="8309259" y="3819867"/>
            <a:ext cx="1631380" cy="2129605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814080D-29E7-429A-8398-B26760AC0AC0}"/>
              </a:ext>
            </a:extLst>
          </p:cNvPr>
          <p:cNvCxnSpPr>
            <a:cxnSpLocks/>
          </p:cNvCxnSpPr>
          <p:nvPr/>
        </p:nvCxnSpPr>
        <p:spPr>
          <a:xfrm flipH="1" flipV="1">
            <a:off x="3133671" y="2420471"/>
            <a:ext cx="1081109" cy="335512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AA971968-9DE9-4517-A7CF-806B7569B900}"/>
              </a:ext>
            </a:extLst>
          </p:cNvPr>
          <p:cNvCxnSpPr>
            <a:cxnSpLocks/>
          </p:cNvCxnSpPr>
          <p:nvPr/>
        </p:nvCxnSpPr>
        <p:spPr>
          <a:xfrm flipV="1">
            <a:off x="3551078" y="3964451"/>
            <a:ext cx="1227110" cy="804773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D3307D3D-4813-4437-9167-38CCB3B2D8BB}"/>
              </a:ext>
            </a:extLst>
          </p:cNvPr>
          <p:cNvCxnSpPr>
            <a:cxnSpLocks/>
          </p:cNvCxnSpPr>
          <p:nvPr/>
        </p:nvCxnSpPr>
        <p:spPr>
          <a:xfrm flipV="1">
            <a:off x="5758131" y="1682008"/>
            <a:ext cx="1749303" cy="624976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6C3DFFEB-C240-47FF-A21B-668AEC865552}"/>
              </a:ext>
            </a:extLst>
          </p:cNvPr>
          <p:cNvCxnSpPr>
            <a:cxnSpLocks/>
          </p:cNvCxnSpPr>
          <p:nvPr/>
        </p:nvCxnSpPr>
        <p:spPr>
          <a:xfrm flipH="1" flipV="1">
            <a:off x="5399060" y="3725855"/>
            <a:ext cx="359071" cy="899642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749C6746-13F4-4472-9172-1B47D4860A40}"/>
              </a:ext>
            </a:extLst>
          </p:cNvPr>
          <p:cNvCxnSpPr>
            <a:cxnSpLocks/>
          </p:cNvCxnSpPr>
          <p:nvPr/>
        </p:nvCxnSpPr>
        <p:spPr>
          <a:xfrm flipV="1">
            <a:off x="6302188" y="2306984"/>
            <a:ext cx="2277036" cy="339277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DF5348F1-0181-487F-8A9E-43C407917364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6071344" y="3056944"/>
            <a:ext cx="2507880" cy="134447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8F97AA0A-57C5-4638-BFED-3859F1371975}"/>
              </a:ext>
            </a:extLst>
          </p:cNvPr>
          <p:cNvCxnSpPr>
            <a:cxnSpLocks/>
          </p:cNvCxnSpPr>
          <p:nvPr/>
        </p:nvCxnSpPr>
        <p:spPr>
          <a:xfrm>
            <a:off x="6078777" y="3602075"/>
            <a:ext cx="2097035" cy="896839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F31C0712-5256-EF99-6EA8-88DF800A042C}"/>
              </a:ext>
            </a:extLst>
          </p:cNvPr>
          <p:cNvSpPr txBox="1"/>
          <p:nvPr/>
        </p:nvSpPr>
        <p:spPr>
          <a:xfrm>
            <a:off x="4585770" y="4740314"/>
            <a:ext cx="2447925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/>
              <a:t>MASSIF CENTRAL 52%</a:t>
            </a:r>
          </a:p>
        </p:txBody>
      </p:sp>
    </p:spTree>
    <p:extLst>
      <p:ext uri="{BB962C8B-B14F-4D97-AF65-F5344CB8AC3E}">
        <p14:creationId xmlns:p14="http://schemas.microsoft.com/office/powerpoint/2010/main" val="13495619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155</Words>
  <Application>Microsoft Office PowerPoint</Application>
  <PresentationFormat>Grand écran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Pédréno</dc:creator>
  <cp:lastModifiedBy>Clic-Formation</cp:lastModifiedBy>
  <cp:revision>12</cp:revision>
  <dcterms:created xsi:type="dcterms:W3CDTF">2021-01-14T07:24:05Z</dcterms:created>
  <dcterms:modified xsi:type="dcterms:W3CDTF">2023-12-01T16:37:57Z</dcterms:modified>
</cp:coreProperties>
</file>