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70" r:id="rId4"/>
    <p:sldId id="281" r:id="rId5"/>
    <p:sldId id="282" r:id="rId6"/>
    <p:sldId id="285" r:id="rId7"/>
  </p:sldIdLst>
  <p:sldSz cx="9144000" cy="5143500" type="screen16x9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4688">
          <p15:clr>
            <a:srgbClr val="A4A3A4"/>
          </p15:clr>
        </p15:guide>
        <p15:guide id="3" pos="5556">
          <p15:clr>
            <a:srgbClr val="A4A3A4"/>
          </p15:clr>
        </p15:guide>
        <p15:guide id="4" orient="horz" pos="3239">
          <p15:clr>
            <a:srgbClr val="A4A3A4"/>
          </p15:clr>
        </p15:guide>
        <p15:guide id="5" pos="5511">
          <p15:clr>
            <a:srgbClr val="A4A3A4"/>
          </p15:clr>
        </p15:guide>
        <p15:guide id="6" pos="44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BCD4B"/>
    <a:srgbClr val="FFFFCC"/>
    <a:srgbClr val="FFCC99"/>
    <a:srgbClr val="FF9966"/>
    <a:srgbClr val="FF6600"/>
    <a:srgbClr val="DE5A00"/>
    <a:srgbClr val="CCFFFF"/>
    <a:srgbClr val="99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55" autoAdjust="0"/>
    <p:restoredTop sz="94660"/>
  </p:normalViewPr>
  <p:slideViewPr>
    <p:cSldViewPr snapToObjects="1" showGuides="1">
      <p:cViewPr varScale="1">
        <p:scale>
          <a:sx n="106" d="100"/>
          <a:sy n="106" d="100"/>
        </p:scale>
        <p:origin x="138" y="3456"/>
      </p:cViewPr>
      <p:guideLst>
        <p:guide orient="horz" pos="4319"/>
        <p:guide pos="4688"/>
        <p:guide pos="5556"/>
        <p:guide orient="horz" pos="3239"/>
        <p:guide pos="5511"/>
        <p:guide pos="446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73" d="100"/>
          <a:sy n="73" d="100"/>
        </p:scale>
        <p:origin x="-2226" y="-108"/>
      </p:cViewPr>
      <p:guideLst>
        <p:guide orient="horz" pos="3109"/>
        <p:guide pos="214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F89BC3-0408-4C72-933D-8F665152DAB1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2D107B-AB95-4B58-AD8D-06598AC222DC}">
      <dgm:prSet phldrT="[Texte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fr-FR" sz="12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Droit communautaire </a:t>
          </a:r>
          <a:endParaRPr lang="fr-FR" sz="1200" b="1" dirty="0"/>
        </a:p>
      </dgm:t>
    </dgm:pt>
    <dgm:pt modelId="{10933A5D-132E-4344-9E3E-D0AE1F726C0B}" type="parTrans" cxnId="{EBB7FFA4-E602-4DFD-9D78-6861845AC6CB}">
      <dgm:prSet/>
      <dgm:spPr/>
      <dgm:t>
        <a:bodyPr/>
        <a:lstStyle/>
        <a:p>
          <a:endParaRPr lang="fr-FR" sz="1200" b="1"/>
        </a:p>
      </dgm:t>
    </dgm:pt>
    <dgm:pt modelId="{DC9D85F4-53AE-4FBF-A6F3-38B54EDFF579}" type="sibTrans" cxnId="{EBB7FFA4-E602-4DFD-9D78-6861845AC6CB}">
      <dgm:prSet/>
      <dgm:spPr/>
      <dgm:t>
        <a:bodyPr/>
        <a:lstStyle/>
        <a:p>
          <a:endParaRPr lang="fr-FR" sz="1200" b="1"/>
        </a:p>
      </dgm:t>
    </dgm:pt>
    <dgm:pt modelId="{567052A1-D76B-44C0-BE41-5E454C046C27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FR" sz="1200" b="1" dirty="0"/>
            <a:t>Lois nationales</a:t>
          </a:r>
        </a:p>
      </dgm:t>
    </dgm:pt>
    <dgm:pt modelId="{A722D502-AEA4-41DD-8914-C499B3807345}" type="parTrans" cxnId="{BD1329FE-FA62-45BF-9432-2ACFCBEAC4B5}">
      <dgm:prSet/>
      <dgm:spPr/>
      <dgm:t>
        <a:bodyPr/>
        <a:lstStyle/>
        <a:p>
          <a:endParaRPr lang="fr-FR" sz="1200" b="1"/>
        </a:p>
      </dgm:t>
    </dgm:pt>
    <dgm:pt modelId="{C178538F-1A26-4ADD-9E61-CB37D35058BD}" type="sibTrans" cxnId="{BD1329FE-FA62-45BF-9432-2ACFCBEAC4B5}">
      <dgm:prSet/>
      <dgm:spPr/>
      <dgm:t>
        <a:bodyPr/>
        <a:lstStyle/>
        <a:p>
          <a:endParaRPr lang="fr-FR" sz="1200" b="1"/>
        </a:p>
      </dgm:t>
    </dgm:pt>
    <dgm:pt modelId="{33F8C036-CCDD-468C-A961-68608AAD4478}">
      <dgm:prSet phldrT="[Texte]" custT="1"/>
      <dgm:spPr>
        <a:solidFill>
          <a:srgbClr val="DE5A00"/>
        </a:solidFill>
      </dgm:spPr>
      <dgm:t>
        <a:bodyPr/>
        <a:lstStyle/>
        <a:p>
          <a:r>
            <a:rPr lang="fr-FR" sz="1200" b="1" dirty="0"/>
            <a:t>Règlement de gestion des financements régionaux</a:t>
          </a:r>
        </a:p>
      </dgm:t>
    </dgm:pt>
    <dgm:pt modelId="{59C1AD1B-8106-4698-A808-260842C19196}" type="parTrans" cxnId="{BA36A5B3-CDCF-49A5-ADEF-2D950D33215E}">
      <dgm:prSet/>
      <dgm:spPr/>
      <dgm:t>
        <a:bodyPr/>
        <a:lstStyle/>
        <a:p>
          <a:endParaRPr lang="fr-FR" sz="1200" b="1"/>
        </a:p>
      </dgm:t>
    </dgm:pt>
    <dgm:pt modelId="{79F6D9DD-ED7F-4CCF-B468-A89BC1CCD181}" type="sibTrans" cxnId="{BA36A5B3-CDCF-49A5-ADEF-2D950D33215E}">
      <dgm:prSet/>
      <dgm:spPr/>
      <dgm:t>
        <a:bodyPr/>
        <a:lstStyle/>
        <a:p>
          <a:endParaRPr lang="fr-FR" sz="1200" b="1"/>
        </a:p>
      </dgm:t>
    </dgm:pt>
    <dgm:pt modelId="{361458C9-4FFC-45BB-9EB1-C7F3CE3D8861}">
      <dgm:prSet phldrT="[Texte]" custT="1"/>
      <dgm:spPr>
        <a:solidFill>
          <a:srgbClr val="FF6600"/>
        </a:solidFill>
      </dgm:spPr>
      <dgm:t>
        <a:bodyPr/>
        <a:lstStyle/>
        <a:p>
          <a:r>
            <a:rPr lang="fr-FR" sz="1200" b="1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Stratégie Régionale Emploi Croissance </a:t>
          </a:r>
          <a:endParaRPr lang="fr-FR" sz="1200" b="1" dirty="0"/>
        </a:p>
      </dgm:t>
    </dgm:pt>
    <dgm:pt modelId="{C5FDC0C4-83CA-4279-A206-8F9F9A4EAB3F}" type="parTrans" cxnId="{4DDC840E-FD9B-4A9C-B9C9-2D7323F20CC5}">
      <dgm:prSet/>
      <dgm:spPr/>
      <dgm:t>
        <a:bodyPr/>
        <a:lstStyle/>
        <a:p>
          <a:endParaRPr lang="fr-FR" sz="1200" b="1"/>
        </a:p>
      </dgm:t>
    </dgm:pt>
    <dgm:pt modelId="{83D0EF2E-0D93-4F41-AE36-59D6FB130B59}" type="sibTrans" cxnId="{4DDC840E-FD9B-4A9C-B9C9-2D7323F20CC5}">
      <dgm:prSet/>
      <dgm:spPr/>
      <dgm:t>
        <a:bodyPr/>
        <a:lstStyle/>
        <a:p>
          <a:endParaRPr lang="fr-FR" sz="1200" b="1"/>
        </a:p>
      </dgm:t>
    </dgm:pt>
    <dgm:pt modelId="{093AF431-43FC-4AF9-AA02-6A59BA4DDFFA}">
      <dgm:prSet/>
      <dgm:spPr/>
      <dgm:t>
        <a:bodyPr/>
        <a:lstStyle/>
        <a:p>
          <a:endParaRPr lang="fr-FR" sz="1200" b="1" dirty="0"/>
        </a:p>
      </dgm:t>
    </dgm:pt>
    <dgm:pt modelId="{59B845E0-A69F-4C68-9F94-05B833201DA0}" type="parTrans" cxnId="{B2404625-0E01-43ED-9DFE-1E056E361EA5}">
      <dgm:prSet/>
      <dgm:spPr/>
      <dgm:t>
        <a:bodyPr/>
        <a:lstStyle/>
        <a:p>
          <a:endParaRPr lang="fr-FR" sz="1200" b="1"/>
        </a:p>
      </dgm:t>
    </dgm:pt>
    <dgm:pt modelId="{3176D0A6-98D0-4A23-9D50-D25D17E30D37}" type="sibTrans" cxnId="{B2404625-0E01-43ED-9DFE-1E056E361EA5}">
      <dgm:prSet/>
      <dgm:spPr/>
      <dgm:t>
        <a:bodyPr/>
        <a:lstStyle/>
        <a:p>
          <a:endParaRPr lang="fr-FR" sz="1200" b="1"/>
        </a:p>
      </dgm:t>
    </dgm:pt>
    <dgm:pt modelId="{6D98DFF5-2971-4F56-8200-82D1459EFD67}">
      <dgm:prSet phldrT="[Texte]" custT="1"/>
      <dgm:spPr>
        <a:solidFill>
          <a:srgbClr val="FF9966"/>
        </a:solidFill>
      </dgm:spPr>
      <dgm:t>
        <a:bodyPr anchor="t" anchorCtr="0"/>
        <a:lstStyle/>
        <a:p>
          <a:r>
            <a:rPr lang="fr-FR" sz="12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SRDTL</a:t>
          </a:r>
          <a:endParaRPr lang="fr-FR" sz="1200" b="1" dirty="0">
            <a:solidFill>
              <a:schemeClr val="tx1"/>
            </a:solidFill>
          </a:endParaRPr>
        </a:p>
      </dgm:t>
    </dgm:pt>
    <dgm:pt modelId="{4FA05251-8E0C-4492-9618-E8A332657190}" type="parTrans" cxnId="{37E9FD2D-8FA7-4EAF-9706-295D25906E51}">
      <dgm:prSet/>
      <dgm:spPr/>
      <dgm:t>
        <a:bodyPr/>
        <a:lstStyle/>
        <a:p>
          <a:endParaRPr lang="fr-FR" sz="1200" b="1"/>
        </a:p>
      </dgm:t>
    </dgm:pt>
    <dgm:pt modelId="{A5A1A775-0039-4D05-8C0D-63A885F8FF05}" type="sibTrans" cxnId="{37E9FD2D-8FA7-4EAF-9706-295D25906E51}">
      <dgm:prSet/>
      <dgm:spPr/>
      <dgm:t>
        <a:bodyPr/>
        <a:lstStyle/>
        <a:p>
          <a:endParaRPr lang="fr-FR" sz="1200" b="1"/>
        </a:p>
      </dgm:t>
    </dgm:pt>
    <dgm:pt modelId="{9A6E5470-BCBC-429E-A9CB-3120FF0F1C0D}">
      <dgm:prSet phldrT="[Texte]" custT="1"/>
      <dgm:spPr>
        <a:solidFill>
          <a:srgbClr val="FFCC99"/>
        </a:solidFill>
      </dgm:spPr>
      <dgm:t>
        <a:bodyPr/>
        <a:lstStyle/>
        <a:p>
          <a:r>
            <a:rPr lang="fr-FR" sz="12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Dispositifs régionaux </a:t>
          </a:r>
          <a:endParaRPr lang="fr-FR" sz="1200" b="1" dirty="0">
            <a:solidFill>
              <a:schemeClr val="tx1"/>
            </a:solidFill>
          </a:endParaRPr>
        </a:p>
      </dgm:t>
    </dgm:pt>
    <dgm:pt modelId="{D175D8A8-DE8D-4DAF-8A3C-CA5297D6F427}" type="parTrans" cxnId="{CF7302C4-1B38-4DCC-A2B0-64DCE027AECC}">
      <dgm:prSet/>
      <dgm:spPr/>
      <dgm:t>
        <a:bodyPr/>
        <a:lstStyle/>
        <a:p>
          <a:endParaRPr lang="fr-FR" sz="1200" b="1"/>
        </a:p>
      </dgm:t>
    </dgm:pt>
    <dgm:pt modelId="{1633F1E8-D8EF-49EB-8C8F-22478445823E}" type="sibTrans" cxnId="{CF7302C4-1B38-4DCC-A2B0-64DCE027AECC}">
      <dgm:prSet/>
      <dgm:spPr/>
      <dgm:t>
        <a:bodyPr/>
        <a:lstStyle/>
        <a:p>
          <a:endParaRPr lang="fr-FR" sz="1200" b="1"/>
        </a:p>
      </dgm:t>
    </dgm:pt>
    <dgm:pt modelId="{05C1BF3B-1AF5-4032-A952-4E3989868E9B}">
      <dgm:prSet phldrT="[Texte]" custT="1"/>
      <dgm:spPr>
        <a:solidFill>
          <a:srgbClr val="FFFFCC"/>
        </a:solidFill>
      </dgm:spPr>
      <dgm:t>
        <a:bodyPr/>
        <a:lstStyle/>
        <a:p>
          <a:r>
            <a:rPr lang="fr-FR" sz="12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AAP</a:t>
          </a:r>
          <a:endParaRPr lang="fr-FR" sz="1200" b="1" dirty="0">
            <a:solidFill>
              <a:schemeClr val="tx1"/>
            </a:solidFill>
          </a:endParaRPr>
        </a:p>
      </dgm:t>
    </dgm:pt>
    <dgm:pt modelId="{B52EB82C-4B83-4C1B-8993-181F96F8A14C}" type="parTrans" cxnId="{EDA9BADB-8FAB-4C24-AC07-BAA6250E539C}">
      <dgm:prSet/>
      <dgm:spPr/>
      <dgm:t>
        <a:bodyPr/>
        <a:lstStyle/>
        <a:p>
          <a:endParaRPr lang="fr-FR" sz="1200" b="1"/>
        </a:p>
      </dgm:t>
    </dgm:pt>
    <dgm:pt modelId="{9CFA6C18-A0BA-4009-BBBC-174CEC414178}" type="sibTrans" cxnId="{EDA9BADB-8FAB-4C24-AC07-BAA6250E539C}">
      <dgm:prSet/>
      <dgm:spPr/>
      <dgm:t>
        <a:bodyPr/>
        <a:lstStyle/>
        <a:p>
          <a:endParaRPr lang="fr-FR" sz="1200" b="1"/>
        </a:p>
      </dgm:t>
    </dgm:pt>
    <dgm:pt modelId="{1D66E375-F69B-47BA-9048-6F567412CABE}" type="pres">
      <dgm:prSet presAssocID="{00F89BC3-0408-4C72-933D-8F665152DAB1}" presName="Name0" presStyleCnt="0">
        <dgm:presLayoutVars>
          <dgm:chMax val="7"/>
          <dgm:resizeHandles val="exact"/>
        </dgm:presLayoutVars>
      </dgm:prSet>
      <dgm:spPr/>
    </dgm:pt>
    <dgm:pt modelId="{EDF60DF5-BA54-498D-9791-DAC5B4597F63}" type="pres">
      <dgm:prSet presAssocID="{00F89BC3-0408-4C72-933D-8F665152DAB1}" presName="comp1" presStyleCnt="0"/>
      <dgm:spPr/>
    </dgm:pt>
    <dgm:pt modelId="{F874FDD6-2BE3-43CB-A910-31137E973253}" type="pres">
      <dgm:prSet presAssocID="{00F89BC3-0408-4C72-933D-8F665152DAB1}" presName="circle1" presStyleLbl="node1" presStyleIdx="0" presStyleCnt="7" custScaleX="148774"/>
      <dgm:spPr/>
    </dgm:pt>
    <dgm:pt modelId="{DB63B7C4-FAB0-4EF3-A2AB-D9B3A615B98E}" type="pres">
      <dgm:prSet presAssocID="{00F89BC3-0408-4C72-933D-8F665152DAB1}" presName="c1text" presStyleLbl="node1" presStyleIdx="0" presStyleCnt="7">
        <dgm:presLayoutVars>
          <dgm:bulletEnabled val="1"/>
        </dgm:presLayoutVars>
      </dgm:prSet>
      <dgm:spPr/>
    </dgm:pt>
    <dgm:pt modelId="{3A3DE53A-E678-43D8-8391-959FAC94DE1A}" type="pres">
      <dgm:prSet presAssocID="{00F89BC3-0408-4C72-933D-8F665152DAB1}" presName="comp2" presStyleCnt="0"/>
      <dgm:spPr/>
    </dgm:pt>
    <dgm:pt modelId="{0A4067B0-B269-4E4B-A6EE-3AFF0FA106E8}" type="pres">
      <dgm:prSet presAssocID="{00F89BC3-0408-4C72-933D-8F665152DAB1}" presName="circle2" presStyleLbl="node1" presStyleIdx="1" presStyleCnt="7" custScaleX="153234" custScaleY="103403"/>
      <dgm:spPr/>
    </dgm:pt>
    <dgm:pt modelId="{6E1A3284-9CFD-4595-A292-327BEAD3FCB5}" type="pres">
      <dgm:prSet presAssocID="{00F89BC3-0408-4C72-933D-8F665152DAB1}" presName="c2text" presStyleLbl="node1" presStyleIdx="1" presStyleCnt="7">
        <dgm:presLayoutVars>
          <dgm:bulletEnabled val="1"/>
        </dgm:presLayoutVars>
      </dgm:prSet>
      <dgm:spPr/>
    </dgm:pt>
    <dgm:pt modelId="{042BDBE9-17E9-493F-B29F-99983C75FAD4}" type="pres">
      <dgm:prSet presAssocID="{00F89BC3-0408-4C72-933D-8F665152DAB1}" presName="comp3" presStyleCnt="0"/>
      <dgm:spPr/>
    </dgm:pt>
    <dgm:pt modelId="{CFA5D17E-62D1-4F92-A0B5-7FEF0D682B87}" type="pres">
      <dgm:prSet presAssocID="{00F89BC3-0408-4C72-933D-8F665152DAB1}" presName="circle3" presStyleLbl="node1" presStyleIdx="2" presStyleCnt="7" custScaleX="175484"/>
      <dgm:spPr/>
    </dgm:pt>
    <dgm:pt modelId="{DFA97114-BA2A-42AE-9310-820E3AE705BD}" type="pres">
      <dgm:prSet presAssocID="{00F89BC3-0408-4C72-933D-8F665152DAB1}" presName="c3text" presStyleLbl="node1" presStyleIdx="2" presStyleCnt="7">
        <dgm:presLayoutVars>
          <dgm:bulletEnabled val="1"/>
        </dgm:presLayoutVars>
      </dgm:prSet>
      <dgm:spPr/>
    </dgm:pt>
    <dgm:pt modelId="{4E491924-61DE-4EFD-8DE3-D91C6AD07D62}" type="pres">
      <dgm:prSet presAssocID="{00F89BC3-0408-4C72-933D-8F665152DAB1}" presName="comp4" presStyleCnt="0"/>
      <dgm:spPr/>
    </dgm:pt>
    <dgm:pt modelId="{F7E15740-960D-45CF-AE00-52DB67DB4500}" type="pres">
      <dgm:prSet presAssocID="{00F89BC3-0408-4C72-933D-8F665152DAB1}" presName="circle4" presStyleLbl="node1" presStyleIdx="3" presStyleCnt="7" custScaleX="189660" custScaleY="98416"/>
      <dgm:spPr/>
    </dgm:pt>
    <dgm:pt modelId="{E371EACE-F6CA-4276-B002-8FAFAEB39E63}" type="pres">
      <dgm:prSet presAssocID="{00F89BC3-0408-4C72-933D-8F665152DAB1}" presName="c4text" presStyleLbl="node1" presStyleIdx="3" presStyleCnt="7">
        <dgm:presLayoutVars>
          <dgm:bulletEnabled val="1"/>
        </dgm:presLayoutVars>
      </dgm:prSet>
      <dgm:spPr/>
    </dgm:pt>
    <dgm:pt modelId="{EB4175C7-C6E0-401A-855B-5715F2255230}" type="pres">
      <dgm:prSet presAssocID="{00F89BC3-0408-4C72-933D-8F665152DAB1}" presName="comp5" presStyleCnt="0"/>
      <dgm:spPr/>
    </dgm:pt>
    <dgm:pt modelId="{8D8A9310-227F-4F51-8D84-424DBD62C5B6}" type="pres">
      <dgm:prSet presAssocID="{00F89BC3-0408-4C72-933D-8F665152DAB1}" presName="circle5" presStyleLbl="node1" presStyleIdx="4" presStyleCnt="7" custScaleX="211617" custScaleY="101318" custLinFactNeighborY="1100"/>
      <dgm:spPr/>
    </dgm:pt>
    <dgm:pt modelId="{3F6D36D0-3564-4AA8-BF7D-CDFEB96F2F7B}" type="pres">
      <dgm:prSet presAssocID="{00F89BC3-0408-4C72-933D-8F665152DAB1}" presName="c5text" presStyleLbl="node1" presStyleIdx="4" presStyleCnt="7">
        <dgm:presLayoutVars>
          <dgm:bulletEnabled val="1"/>
        </dgm:presLayoutVars>
      </dgm:prSet>
      <dgm:spPr/>
    </dgm:pt>
    <dgm:pt modelId="{CD3CA86C-1683-4F8F-A3BE-AC7AE9FFB5C1}" type="pres">
      <dgm:prSet presAssocID="{00F89BC3-0408-4C72-933D-8F665152DAB1}" presName="comp6" presStyleCnt="0"/>
      <dgm:spPr/>
    </dgm:pt>
    <dgm:pt modelId="{6430D6DB-3296-49DE-9E38-FD8865A36C9C}" type="pres">
      <dgm:prSet presAssocID="{00F89BC3-0408-4C72-933D-8F665152DAB1}" presName="circle6" presStyleLbl="node1" presStyleIdx="5" presStyleCnt="7" custScaleX="276458" custScaleY="113525"/>
      <dgm:spPr/>
    </dgm:pt>
    <dgm:pt modelId="{484AD89B-87AD-4C51-BC57-D1844FD3421B}" type="pres">
      <dgm:prSet presAssocID="{00F89BC3-0408-4C72-933D-8F665152DAB1}" presName="c6text" presStyleLbl="node1" presStyleIdx="5" presStyleCnt="7">
        <dgm:presLayoutVars>
          <dgm:bulletEnabled val="1"/>
        </dgm:presLayoutVars>
      </dgm:prSet>
      <dgm:spPr/>
    </dgm:pt>
    <dgm:pt modelId="{4B2CE280-B921-4E4B-8D2C-70B72F39EF43}" type="pres">
      <dgm:prSet presAssocID="{00F89BC3-0408-4C72-933D-8F665152DAB1}" presName="comp7" presStyleCnt="0"/>
      <dgm:spPr/>
    </dgm:pt>
    <dgm:pt modelId="{173AF990-CDDE-4CEE-9B1D-8446E1560BCD}" type="pres">
      <dgm:prSet presAssocID="{00F89BC3-0408-4C72-933D-8F665152DAB1}" presName="circle7" presStyleLbl="node1" presStyleIdx="6" presStyleCnt="7" custScaleX="250809" custScaleY="93692" custLinFactNeighborY="5864"/>
      <dgm:spPr/>
    </dgm:pt>
    <dgm:pt modelId="{CF87A173-4879-451A-B993-C7049EED42C3}" type="pres">
      <dgm:prSet presAssocID="{00F89BC3-0408-4C72-933D-8F665152DAB1}" presName="c7text" presStyleLbl="node1" presStyleIdx="6" presStyleCnt="7">
        <dgm:presLayoutVars>
          <dgm:bulletEnabled val="1"/>
        </dgm:presLayoutVars>
      </dgm:prSet>
      <dgm:spPr/>
    </dgm:pt>
  </dgm:ptLst>
  <dgm:cxnLst>
    <dgm:cxn modelId="{9DC45504-1A93-4F9D-B981-D60216ED4DB4}" type="presOf" srcId="{05C1BF3B-1AF5-4032-A952-4E3989868E9B}" destId="{CF87A173-4879-451A-B993-C7049EED42C3}" srcOrd="1" destOrd="0" presId="urn:microsoft.com/office/officeart/2005/8/layout/venn2"/>
    <dgm:cxn modelId="{4DDC840E-FD9B-4A9C-B9C9-2D7323F20CC5}" srcId="{00F89BC3-0408-4C72-933D-8F665152DAB1}" destId="{361458C9-4FFC-45BB-9EB1-C7F3CE3D8861}" srcOrd="3" destOrd="0" parTransId="{C5FDC0C4-83CA-4279-A206-8F9F9A4EAB3F}" sibTransId="{83D0EF2E-0D93-4F41-AE36-59D6FB130B59}"/>
    <dgm:cxn modelId="{9EBD8419-7A54-4019-8DB6-6C8E23701E9F}" type="presOf" srcId="{7F2D107B-AB95-4B58-AD8D-06598AC222DC}" destId="{DB63B7C4-FAB0-4EF3-A2AB-D9B3A615B98E}" srcOrd="1" destOrd="0" presId="urn:microsoft.com/office/officeart/2005/8/layout/venn2"/>
    <dgm:cxn modelId="{B2404625-0E01-43ED-9DFE-1E056E361EA5}" srcId="{00F89BC3-0408-4C72-933D-8F665152DAB1}" destId="{093AF431-43FC-4AF9-AA02-6A59BA4DDFFA}" srcOrd="7" destOrd="0" parTransId="{59B845E0-A69F-4C68-9F94-05B833201DA0}" sibTransId="{3176D0A6-98D0-4A23-9D50-D25D17E30D37}"/>
    <dgm:cxn modelId="{37E9FD2D-8FA7-4EAF-9706-295D25906E51}" srcId="{00F89BC3-0408-4C72-933D-8F665152DAB1}" destId="{6D98DFF5-2971-4F56-8200-82D1459EFD67}" srcOrd="4" destOrd="0" parTransId="{4FA05251-8E0C-4492-9618-E8A332657190}" sibTransId="{A5A1A775-0039-4D05-8C0D-63A885F8FF05}"/>
    <dgm:cxn modelId="{6B16715F-1BCD-447D-BC03-D457B0F2609A}" type="presOf" srcId="{33F8C036-CCDD-468C-A961-68608AAD4478}" destId="{CFA5D17E-62D1-4F92-A0B5-7FEF0D682B87}" srcOrd="0" destOrd="0" presId="urn:microsoft.com/office/officeart/2005/8/layout/venn2"/>
    <dgm:cxn modelId="{E70D3869-AE09-4EBA-835D-D4A0755221CC}" type="presOf" srcId="{05C1BF3B-1AF5-4032-A952-4E3989868E9B}" destId="{173AF990-CDDE-4CEE-9B1D-8446E1560BCD}" srcOrd="0" destOrd="0" presId="urn:microsoft.com/office/officeart/2005/8/layout/venn2"/>
    <dgm:cxn modelId="{BD580D51-3046-41A2-BD3E-88C64FE9F23C}" type="presOf" srcId="{6D98DFF5-2971-4F56-8200-82D1459EFD67}" destId="{3F6D36D0-3564-4AA8-BF7D-CDFEB96F2F7B}" srcOrd="1" destOrd="0" presId="urn:microsoft.com/office/officeart/2005/8/layout/venn2"/>
    <dgm:cxn modelId="{B41BD59C-16A1-4382-8096-23EC48A7CAA2}" type="presOf" srcId="{6D98DFF5-2971-4F56-8200-82D1459EFD67}" destId="{8D8A9310-227F-4F51-8D84-424DBD62C5B6}" srcOrd="0" destOrd="0" presId="urn:microsoft.com/office/officeart/2005/8/layout/venn2"/>
    <dgm:cxn modelId="{9B10FCA4-DA96-4FEF-8A04-AEBF6D7186D9}" type="presOf" srcId="{7F2D107B-AB95-4B58-AD8D-06598AC222DC}" destId="{F874FDD6-2BE3-43CB-A910-31137E973253}" srcOrd="0" destOrd="0" presId="urn:microsoft.com/office/officeart/2005/8/layout/venn2"/>
    <dgm:cxn modelId="{EBB7FFA4-E602-4DFD-9D78-6861845AC6CB}" srcId="{00F89BC3-0408-4C72-933D-8F665152DAB1}" destId="{7F2D107B-AB95-4B58-AD8D-06598AC222DC}" srcOrd="0" destOrd="0" parTransId="{10933A5D-132E-4344-9E3E-D0AE1F726C0B}" sibTransId="{DC9D85F4-53AE-4FBF-A6F3-38B54EDFF579}"/>
    <dgm:cxn modelId="{7B63A9AC-2E7E-412B-A582-D932AEA587F5}" type="presOf" srcId="{33F8C036-CCDD-468C-A961-68608AAD4478}" destId="{DFA97114-BA2A-42AE-9310-820E3AE705BD}" srcOrd="1" destOrd="0" presId="urn:microsoft.com/office/officeart/2005/8/layout/venn2"/>
    <dgm:cxn modelId="{678EEBAC-D3D6-47D7-9409-74153285CB59}" type="presOf" srcId="{9A6E5470-BCBC-429E-A9CB-3120FF0F1C0D}" destId="{484AD89B-87AD-4C51-BC57-D1844FD3421B}" srcOrd="1" destOrd="0" presId="urn:microsoft.com/office/officeart/2005/8/layout/venn2"/>
    <dgm:cxn modelId="{A581C9B0-418D-47B7-80CE-3A53926E6D74}" type="presOf" srcId="{361458C9-4FFC-45BB-9EB1-C7F3CE3D8861}" destId="{F7E15740-960D-45CF-AE00-52DB67DB4500}" srcOrd="0" destOrd="0" presId="urn:microsoft.com/office/officeart/2005/8/layout/venn2"/>
    <dgm:cxn modelId="{BA36A5B3-CDCF-49A5-ADEF-2D950D33215E}" srcId="{00F89BC3-0408-4C72-933D-8F665152DAB1}" destId="{33F8C036-CCDD-468C-A961-68608AAD4478}" srcOrd="2" destOrd="0" parTransId="{59C1AD1B-8106-4698-A808-260842C19196}" sibTransId="{79F6D9DD-ED7F-4CCF-B468-A89BC1CCD181}"/>
    <dgm:cxn modelId="{63C0A0BA-A5C0-4F3F-BACD-0AB67517FDCD}" type="presOf" srcId="{567052A1-D76B-44C0-BE41-5E454C046C27}" destId="{6E1A3284-9CFD-4595-A292-327BEAD3FCB5}" srcOrd="1" destOrd="0" presId="urn:microsoft.com/office/officeart/2005/8/layout/venn2"/>
    <dgm:cxn modelId="{534F45BE-62FE-446D-B159-A72D5613BF24}" type="presOf" srcId="{361458C9-4FFC-45BB-9EB1-C7F3CE3D8861}" destId="{E371EACE-F6CA-4276-B002-8FAFAEB39E63}" srcOrd="1" destOrd="0" presId="urn:microsoft.com/office/officeart/2005/8/layout/venn2"/>
    <dgm:cxn modelId="{CF7302C4-1B38-4DCC-A2B0-64DCE027AECC}" srcId="{00F89BC3-0408-4C72-933D-8F665152DAB1}" destId="{9A6E5470-BCBC-429E-A9CB-3120FF0F1C0D}" srcOrd="5" destOrd="0" parTransId="{D175D8A8-DE8D-4DAF-8A3C-CA5297D6F427}" sibTransId="{1633F1E8-D8EF-49EB-8C8F-22478445823E}"/>
    <dgm:cxn modelId="{535C4DD2-0201-4FCC-9699-D466F34BED27}" type="presOf" srcId="{9A6E5470-BCBC-429E-A9CB-3120FF0F1C0D}" destId="{6430D6DB-3296-49DE-9E38-FD8865A36C9C}" srcOrd="0" destOrd="0" presId="urn:microsoft.com/office/officeart/2005/8/layout/venn2"/>
    <dgm:cxn modelId="{BFE810D8-771F-40E4-9297-0BE758AD36BF}" type="presOf" srcId="{00F89BC3-0408-4C72-933D-8F665152DAB1}" destId="{1D66E375-F69B-47BA-9048-6F567412CABE}" srcOrd="0" destOrd="0" presId="urn:microsoft.com/office/officeart/2005/8/layout/venn2"/>
    <dgm:cxn modelId="{1E898BD9-E83A-48AD-A93B-5F98AFE91285}" type="presOf" srcId="{567052A1-D76B-44C0-BE41-5E454C046C27}" destId="{0A4067B0-B269-4E4B-A6EE-3AFF0FA106E8}" srcOrd="0" destOrd="0" presId="urn:microsoft.com/office/officeart/2005/8/layout/venn2"/>
    <dgm:cxn modelId="{EDA9BADB-8FAB-4C24-AC07-BAA6250E539C}" srcId="{00F89BC3-0408-4C72-933D-8F665152DAB1}" destId="{05C1BF3B-1AF5-4032-A952-4E3989868E9B}" srcOrd="6" destOrd="0" parTransId="{B52EB82C-4B83-4C1B-8993-181F96F8A14C}" sibTransId="{9CFA6C18-A0BA-4009-BBBC-174CEC414178}"/>
    <dgm:cxn modelId="{BD1329FE-FA62-45BF-9432-2ACFCBEAC4B5}" srcId="{00F89BC3-0408-4C72-933D-8F665152DAB1}" destId="{567052A1-D76B-44C0-BE41-5E454C046C27}" srcOrd="1" destOrd="0" parTransId="{A722D502-AEA4-41DD-8914-C499B3807345}" sibTransId="{C178538F-1A26-4ADD-9E61-CB37D35058BD}"/>
    <dgm:cxn modelId="{AC4B41FA-3F9D-4C18-8D6F-61AE354CF54D}" type="presParOf" srcId="{1D66E375-F69B-47BA-9048-6F567412CABE}" destId="{EDF60DF5-BA54-498D-9791-DAC5B4597F63}" srcOrd="0" destOrd="0" presId="urn:microsoft.com/office/officeart/2005/8/layout/venn2"/>
    <dgm:cxn modelId="{C2B6CF3D-98D5-4B2D-B10B-2044E3E3D072}" type="presParOf" srcId="{EDF60DF5-BA54-498D-9791-DAC5B4597F63}" destId="{F874FDD6-2BE3-43CB-A910-31137E973253}" srcOrd="0" destOrd="0" presId="urn:microsoft.com/office/officeart/2005/8/layout/venn2"/>
    <dgm:cxn modelId="{9226AB0F-81DD-465C-A3C9-313442F5F02E}" type="presParOf" srcId="{EDF60DF5-BA54-498D-9791-DAC5B4597F63}" destId="{DB63B7C4-FAB0-4EF3-A2AB-D9B3A615B98E}" srcOrd="1" destOrd="0" presId="urn:microsoft.com/office/officeart/2005/8/layout/venn2"/>
    <dgm:cxn modelId="{2801140F-BCD9-4294-A501-95EC136EB255}" type="presParOf" srcId="{1D66E375-F69B-47BA-9048-6F567412CABE}" destId="{3A3DE53A-E678-43D8-8391-959FAC94DE1A}" srcOrd="1" destOrd="0" presId="urn:microsoft.com/office/officeart/2005/8/layout/venn2"/>
    <dgm:cxn modelId="{A6330E30-C8B1-41EE-861D-1F941F2E19BA}" type="presParOf" srcId="{3A3DE53A-E678-43D8-8391-959FAC94DE1A}" destId="{0A4067B0-B269-4E4B-A6EE-3AFF0FA106E8}" srcOrd="0" destOrd="0" presId="urn:microsoft.com/office/officeart/2005/8/layout/venn2"/>
    <dgm:cxn modelId="{8C8D0499-FBBC-4060-B3AE-6BFD9DE419BC}" type="presParOf" srcId="{3A3DE53A-E678-43D8-8391-959FAC94DE1A}" destId="{6E1A3284-9CFD-4595-A292-327BEAD3FCB5}" srcOrd="1" destOrd="0" presId="urn:microsoft.com/office/officeart/2005/8/layout/venn2"/>
    <dgm:cxn modelId="{733AB0CB-9028-4BD9-BFCC-D8577A9D6655}" type="presParOf" srcId="{1D66E375-F69B-47BA-9048-6F567412CABE}" destId="{042BDBE9-17E9-493F-B29F-99983C75FAD4}" srcOrd="2" destOrd="0" presId="urn:microsoft.com/office/officeart/2005/8/layout/venn2"/>
    <dgm:cxn modelId="{E9F588DE-7355-486D-904D-0A1888DB3957}" type="presParOf" srcId="{042BDBE9-17E9-493F-B29F-99983C75FAD4}" destId="{CFA5D17E-62D1-4F92-A0B5-7FEF0D682B87}" srcOrd="0" destOrd="0" presId="urn:microsoft.com/office/officeart/2005/8/layout/venn2"/>
    <dgm:cxn modelId="{82D2E6A7-CB05-4AF6-859E-1A9C1AC7C618}" type="presParOf" srcId="{042BDBE9-17E9-493F-B29F-99983C75FAD4}" destId="{DFA97114-BA2A-42AE-9310-820E3AE705BD}" srcOrd="1" destOrd="0" presId="urn:microsoft.com/office/officeart/2005/8/layout/venn2"/>
    <dgm:cxn modelId="{93987BC1-B8F2-44D3-AFA9-386BB665DD6B}" type="presParOf" srcId="{1D66E375-F69B-47BA-9048-6F567412CABE}" destId="{4E491924-61DE-4EFD-8DE3-D91C6AD07D62}" srcOrd="3" destOrd="0" presId="urn:microsoft.com/office/officeart/2005/8/layout/venn2"/>
    <dgm:cxn modelId="{B17C151B-7871-45DF-9709-6CB9DEBA3116}" type="presParOf" srcId="{4E491924-61DE-4EFD-8DE3-D91C6AD07D62}" destId="{F7E15740-960D-45CF-AE00-52DB67DB4500}" srcOrd="0" destOrd="0" presId="urn:microsoft.com/office/officeart/2005/8/layout/venn2"/>
    <dgm:cxn modelId="{CA73D2D7-9AFB-44A8-A957-78B2F8B8F341}" type="presParOf" srcId="{4E491924-61DE-4EFD-8DE3-D91C6AD07D62}" destId="{E371EACE-F6CA-4276-B002-8FAFAEB39E63}" srcOrd="1" destOrd="0" presId="urn:microsoft.com/office/officeart/2005/8/layout/venn2"/>
    <dgm:cxn modelId="{4F18D5B0-3E86-4643-91BF-635A978B34DC}" type="presParOf" srcId="{1D66E375-F69B-47BA-9048-6F567412CABE}" destId="{EB4175C7-C6E0-401A-855B-5715F2255230}" srcOrd="4" destOrd="0" presId="urn:microsoft.com/office/officeart/2005/8/layout/venn2"/>
    <dgm:cxn modelId="{68111ABF-B961-4786-941A-68A1C25CA0D7}" type="presParOf" srcId="{EB4175C7-C6E0-401A-855B-5715F2255230}" destId="{8D8A9310-227F-4F51-8D84-424DBD62C5B6}" srcOrd="0" destOrd="0" presId="urn:microsoft.com/office/officeart/2005/8/layout/venn2"/>
    <dgm:cxn modelId="{E8F9FD6E-8508-4A30-A57C-2B99036166C2}" type="presParOf" srcId="{EB4175C7-C6E0-401A-855B-5715F2255230}" destId="{3F6D36D0-3564-4AA8-BF7D-CDFEB96F2F7B}" srcOrd="1" destOrd="0" presId="urn:microsoft.com/office/officeart/2005/8/layout/venn2"/>
    <dgm:cxn modelId="{03CA36ED-38E1-4710-AC46-0868C1788DD3}" type="presParOf" srcId="{1D66E375-F69B-47BA-9048-6F567412CABE}" destId="{CD3CA86C-1683-4F8F-A3BE-AC7AE9FFB5C1}" srcOrd="5" destOrd="0" presId="urn:microsoft.com/office/officeart/2005/8/layout/venn2"/>
    <dgm:cxn modelId="{2E3C29CB-EB43-4826-8F73-26760D938262}" type="presParOf" srcId="{CD3CA86C-1683-4F8F-A3BE-AC7AE9FFB5C1}" destId="{6430D6DB-3296-49DE-9E38-FD8865A36C9C}" srcOrd="0" destOrd="0" presId="urn:microsoft.com/office/officeart/2005/8/layout/venn2"/>
    <dgm:cxn modelId="{A00E4B41-8555-4480-B22B-4FC3FC58EC64}" type="presParOf" srcId="{CD3CA86C-1683-4F8F-A3BE-AC7AE9FFB5C1}" destId="{484AD89B-87AD-4C51-BC57-D1844FD3421B}" srcOrd="1" destOrd="0" presId="urn:microsoft.com/office/officeart/2005/8/layout/venn2"/>
    <dgm:cxn modelId="{C04E0134-0D40-4C3D-9CA8-98D9CD977DE9}" type="presParOf" srcId="{1D66E375-F69B-47BA-9048-6F567412CABE}" destId="{4B2CE280-B921-4E4B-8D2C-70B72F39EF43}" srcOrd="6" destOrd="0" presId="urn:microsoft.com/office/officeart/2005/8/layout/venn2"/>
    <dgm:cxn modelId="{A1142291-61B3-48C8-8490-744CA7AC8CCB}" type="presParOf" srcId="{4B2CE280-B921-4E4B-8D2C-70B72F39EF43}" destId="{173AF990-CDDE-4CEE-9B1D-8446E1560BCD}" srcOrd="0" destOrd="0" presId="urn:microsoft.com/office/officeart/2005/8/layout/venn2"/>
    <dgm:cxn modelId="{E2922528-085A-4B69-8234-2E8D8FD7317B}" type="presParOf" srcId="{4B2CE280-B921-4E4B-8D2C-70B72F39EF43}" destId="{CF87A173-4879-451A-B993-C7049EED42C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74FDD6-2BE3-43CB-A910-31137E973253}">
      <dsp:nvSpPr>
        <dsp:cNvPr id="0" name=""/>
        <dsp:cNvSpPr/>
      </dsp:nvSpPr>
      <dsp:spPr>
        <a:xfrm>
          <a:off x="674348" y="-32857"/>
          <a:ext cx="5782803" cy="3886972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Droit communautaire </a:t>
          </a:r>
          <a:endParaRPr lang="fr-FR" sz="1200" b="1" kern="1200" dirty="0"/>
        </a:p>
      </dsp:txBody>
      <dsp:txXfrm>
        <a:off x="2481474" y="161491"/>
        <a:ext cx="2168551" cy="388697"/>
      </dsp:txXfrm>
    </dsp:sp>
    <dsp:sp modelId="{0A4067B0-B269-4E4B-A6EE-3AFF0FA106E8}">
      <dsp:nvSpPr>
        <dsp:cNvPr id="0" name=""/>
        <dsp:cNvSpPr/>
      </dsp:nvSpPr>
      <dsp:spPr>
        <a:xfrm>
          <a:off x="1034380" y="493972"/>
          <a:ext cx="5062738" cy="3416358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/>
            <a:t>Lois nationales</a:t>
          </a:r>
        </a:p>
      </dsp:txBody>
      <dsp:txXfrm>
        <a:off x="2474097" y="690413"/>
        <a:ext cx="2183305" cy="392881"/>
      </dsp:txXfrm>
    </dsp:sp>
    <dsp:sp modelId="{CFA5D17E-62D1-4F92-A0B5-7FEF0D682B87}">
      <dsp:nvSpPr>
        <dsp:cNvPr id="0" name=""/>
        <dsp:cNvSpPr/>
      </dsp:nvSpPr>
      <dsp:spPr>
        <a:xfrm>
          <a:off x="1178395" y="1133234"/>
          <a:ext cx="4774709" cy="2720880"/>
        </a:xfrm>
        <a:prstGeom prst="ellipse">
          <a:avLst/>
        </a:prstGeom>
        <a:solidFill>
          <a:srgbClr val="DE5A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/>
            <a:t>Règlement de gestion des financements régionaux</a:t>
          </a:r>
        </a:p>
      </dsp:txBody>
      <dsp:txXfrm>
        <a:off x="2330293" y="1320975"/>
        <a:ext cx="2470912" cy="375481"/>
      </dsp:txXfrm>
    </dsp:sp>
    <dsp:sp modelId="{F7E15740-960D-45CF-AE00-52DB67DB4500}">
      <dsp:nvSpPr>
        <dsp:cNvPr id="0" name=""/>
        <dsp:cNvSpPr/>
      </dsp:nvSpPr>
      <dsp:spPr>
        <a:xfrm>
          <a:off x="1538441" y="1733211"/>
          <a:ext cx="4054617" cy="2103971"/>
        </a:xfrm>
        <a:prstGeom prst="ellipse">
          <a:avLst/>
        </a:prstGeom>
        <a:solidFill>
          <a:srgbClr val="FF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Stratégie Régionale Emploi Croissance </a:t>
          </a:r>
          <a:endParaRPr lang="fr-FR" sz="1200" b="1" kern="1200" dirty="0"/>
        </a:p>
      </dsp:txBody>
      <dsp:txXfrm>
        <a:off x="2471003" y="1922569"/>
        <a:ext cx="2189493" cy="378714"/>
      </dsp:txXfrm>
    </dsp:sp>
    <dsp:sp modelId="{8D8A9310-227F-4F51-8D84-424DBD62C5B6}">
      <dsp:nvSpPr>
        <dsp:cNvPr id="0" name=""/>
        <dsp:cNvSpPr/>
      </dsp:nvSpPr>
      <dsp:spPr>
        <a:xfrm>
          <a:off x="1920651" y="2306182"/>
          <a:ext cx="3290197" cy="1575280"/>
        </a:xfrm>
        <a:prstGeom prst="ellipse">
          <a:avLst/>
        </a:prstGeom>
        <a:solidFill>
          <a:srgbClr val="FF99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SRDTL</a:t>
          </a:r>
          <a:endParaRPr lang="fr-FR" sz="1200" b="1" kern="1200" dirty="0">
            <a:solidFill>
              <a:schemeClr val="tx1"/>
            </a:solidFill>
          </a:endParaRPr>
        </a:p>
      </dsp:txBody>
      <dsp:txXfrm>
        <a:off x="2496435" y="2503092"/>
        <a:ext cx="2138628" cy="393820"/>
      </dsp:txXfrm>
    </dsp:sp>
    <dsp:sp modelId="{6430D6DB-3296-49DE-9E38-FD8865A36C9C}">
      <dsp:nvSpPr>
        <dsp:cNvPr id="0" name=""/>
        <dsp:cNvSpPr/>
      </dsp:nvSpPr>
      <dsp:spPr>
        <a:xfrm>
          <a:off x="2222519" y="2816657"/>
          <a:ext cx="2686461" cy="1103171"/>
        </a:xfrm>
        <a:prstGeom prst="ellipse">
          <a:avLst/>
        </a:prstGeom>
        <a:solidFill>
          <a:srgbClr val="FFCC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Dispositifs régionaux </a:t>
          </a:r>
          <a:endParaRPr lang="fr-FR" sz="1200" b="1" kern="1200" dirty="0">
            <a:solidFill>
              <a:schemeClr val="tx1"/>
            </a:solidFill>
          </a:endParaRPr>
        </a:p>
      </dsp:txBody>
      <dsp:txXfrm>
        <a:off x="2652353" y="2981581"/>
        <a:ext cx="1826793" cy="265864"/>
      </dsp:txXfrm>
    </dsp:sp>
    <dsp:sp modelId="{173AF990-CDDE-4CEE-9B1D-8446E1560BCD}">
      <dsp:nvSpPr>
        <dsp:cNvPr id="0" name=""/>
        <dsp:cNvSpPr/>
      </dsp:nvSpPr>
      <dsp:spPr>
        <a:xfrm>
          <a:off x="2834584" y="3323648"/>
          <a:ext cx="1462331" cy="546267"/>
        </a:xfrm>
        <a:prstGeom prst="ellipse">
          <a:avLst/>
        </a:prstGeom>
        <a:solidFill>
          <a:srgbClr val="FFFF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AAP</a:t>
          </a:r>
          <a:endParaRPr lang="fr-FR" sz="1200" b="1" kern="1200" dirty="0">
            <a:solidFill>
              <a:schemeClr val="tx1"/>
            </a:solidFill>
          </a:endParaRPr>
        </a:p>
      </dsp:txBody>
      <dsp:txXfrm>
        <a:off x="3048737" y="3460215"/>
        <a:ext cx="1034024" cy="273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2D8A-B762-470F-A923-8508F91C3728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FA296-9C1B-4014-9A2D-080A7441D2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397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30CB2-E0F3-41F1-8141-F229FD39C7D8}" type="datetimeFigureOut">
              <a:rPr lang="fr-FR" smtClean="0"/>
              <a:pPr/>
              <a:t>01/12/2023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91136-46DD-48AB-B054-D55C005DE0C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833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78451" y="308499"/>
            <a:ext cx="5469730" cy="1754326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algn="r">
              <a:defRPr sz="36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7" name="Sous-titre 2"/>
          <p:cNvSpPr>
            <a:spLocks noGrp="1"/>
          </p:cNvSpPr>
          <p:nvPr userDrawn="1">
            <p:ph type="subTitle" idx="1"/>
          </p:nvPr>
        </p:nvSpPr>
        <p:spPr>
          <a:xfrm>
            <a:off x="578451" y="1945950"/>
            <a:ext cx="5469730" cy="461665"/>
          </a:xfrm>
          <a:prstGeom prst="rect">
            <a:avLst/>
          </a:prstGeom>
        </p:spPr>
        <p:txBody>
          <a:bodyPr>
            <a:spAutoFit/>
          </a:bodyPr>
          <a:lstStyle>
            <a:lvl1pPr algn="r">
              <a:defRPr sz="24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 userDrawn="1"/>
        </p:nvSpPr>
        <p:spPr>
          <a:xfrm rot="16200000">
            <a:off x="1256988" y="1975461"/>
            <a:ext cx="27238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spc="200" baseline="0" dirty="0">
                <a:solidFill>
                  <a:schemeClr val="accent1"/>
                </a:solidFill>
                <a:latin typeface="+mj-lt"/>
              </a:rPr>
              <a:t>Sommaire</a:t>
            </a:r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4025900" y="974835"/>
            <a:ext cx="1854200" cy="1408078"/>
          </a:xfrm>
          <a:prstGeom prst="rect">
            <a:avLst/>
          </a:prstGeom>
        </p:spPr>
        <p:txBody>
          <a:bodyPr>
            <a:spAutoFit/>
          </a:bodyPr>
          <a:lstStyle>
            <a:lvl1pPr algn="l">
              <a:defRPr sz="1500" b="0">
                <a:latin typeface="+mn-lt"/>
              </a:defRPr>
            </a:lvl1pPr>
            <a:lvl2pPr algn="l">
              <a:spcBef>
                <a:spcPts val="900"/>
              </a:spcBef>
              <a:defRPr sz="900" b="1">
                <a:latin typeface="+mn-lt"/>
              </a:defRPr>
            </a:lvl2pPr>
            <a:lvl3pPr marL="0" indent="0" algn="l">
              <a:spcBef>
                <a:spcPts val="0"/>
              </a:spcBef>
              <a:defRPr sz="900">
                <a:latin typeface="+mn-lt"/>
              </a:defRPr>
            </a:lvl3pPr>
            <a:lvl4pPr>
              <a:defRPr sz="800"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13" name="Espace réservé de la date 6"/>
          <p:cNvSpPr>
            <a:spLocks noGrp="1"/>
          </p:cNvSpPr>
          <p:nvPr>
            <p:ph type="dt" sz="half" idx="2"/>
          </p:nvPr>
        </p:nvSpPr>
        <p:spPr>
          <a:xfrm>
            <a:off x="911945" y="417887"/>
            <a:ext cx="6840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algn="l"/>
            <a:r>
              <a:rPr lang="fr-FR"/>
              <a:t>JJ/MM/AA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calai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1521" y="3301248"/>
            <a:ext cx="5445080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400" b="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Cliquez pour modifier le style du titre</a:t>
            </a:r>
            <a:endParaRPr lang="en-US" dirty="0"/>
          </a:p>
        </p:txBody>
      </p:sp>
      <p:sp>
        <p:nvSpPr>
          <p:cNvPr id="11" name="Sous-titre 2"/>
          <p:cNvSpPr>
            <a:spLocks noGrp="1"/>
          </p:cNvSpPr>
          <p:nvPr userDrawn="1">
            <p:ph type="subTitle" idx="1"/>
          </p:nvPr>
        </p:nvSpPr>
        <p:spPr>
          <a:xfrm>
            <a:off x="1641521" y="2080430"/>
            <a:ext cx="544508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sz="2000" b="1">
                <a:solidFill>
                  <a:schemeClr val="accent1"/>
                </a:solidFill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12" name="Espace réservé de la date 6"/>
          <p:cNvSpPr>
            <a:spLocks noGrp="1"/>
          </p:cNvSpPr>
          <p:nvPr>
            <p:ph type="dt" sz="half" idx="2"/>
          </p:nvPr>
        </p:nvSpPr>
        <p:spPr>
          <a:xfrm>
            <a:off x="911945" y="417887"/>
            <a:ext cx="6840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algn="l"/>
            <a:r>
              <a:rPr lang="fr-FR"/>
              <a:t>JJ/MM/AA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/>
          <p:cNvSpPr>
            <a:spLocks noGrp="1"/>
          </p:cNvSpPr>
          <p:nvPr>
            <p:ph type="body" sz="quarter" idx="11"/>
          </p:nvPr>
        </p:nvSpPr>
        <p:spPr>
          <a:xfrm>
            <a:off x="1654175" y="1562870"/>
            <a:ext cx="5432425" cy="923330"/>
          </a:xfrm>
          <a:prstGeom prst="rect">
            <a:avLst/>
          </a:prstGeom>
        </p:spPr>
        <p:txBody>
          <a:bodyPr>
            <a:spAutoFit/>
          </a:bodyPr>
          <a:lstStyle>
            <a:lvl1pPr algn="l"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 marL="0" indent="0">
              <a:spcBef>
                <a:spcPts val="0"/>
              </a:spcBef>
              <a:defRPr>
                <a:latin typeface="+mn-lt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18" name="ZoneTexte 17"/>
          <p:cNvSpPr txBox="1"/>
          <p:nvPr userDrawn="1"/>
        </p:nvSpPr>
        <p:spPr>
          <a:xfrm>
            <a:off x="8172400" y="4865785"/>
            <a:ext cx="9078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185844D-63AB-4F77-BD5E-58714EB59F10}" type="slidenum">
              <a:rPr lang="fr-FR" sz="1000" smtClean="0">
                <a:solidFill>
                  <a:schemeClr val="accent1"/>
                </a:solidFill>
                <a:latin typeface="+mn-lt"/>
              </a:rPr>
              <a:pPr algn="r"/>
              <a:t>‹N°›</a:t>
            </a:fld>
            <a:endParaRPr lang="fr-FR" sz="1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1654175" y="267494"/>
            <a:ext cx="145517" cy="6120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1654175" y="1268412"/>
            <a:ext cx="1837705" cy="223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/>
          <p:cNvSpPr>
            <a:spLocks noGrp="1"/>
          </p:cNvSpPr>
          <p:nvPr>
            <p:ph type="body" sz="quarter" idx="11" hasCustomPrompt="1"/>
          </p:nvPr>
        </p:nvSpPr>
        <p:spPr>
          <a:xfrm>
            <a:off x="3914767" y="3630627"/>
            <a:ext cx="401643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/>
            </a:lvl1pPr>
            <a:lvl2pPr>
              <a:defRPr>
                <a:latin typeface="+mn-lt"/>
              </a:defRPr>
            </a:lvl2pPr>
            <a:lvl3pPr marL="0" indent="0">
              <a:spcBef>
                <a:spcPts val="0"/>
              </a:spcBef>
              <a:defRPr>
                <a:latin typeface="+mn-lt"/>
              </a:defRPr>
            </a:lvl3pPr>
          </a:lstStyle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  <p:sp>
        <p:nvSpPr>
          <p:cNvPr id="12" name="Espace réservé du titre 1"/>
          <p:cNvSpPr>
            <a:spLocks noGrp="1"/>
          </p:cNvSpPr>
          <p:nvPr>
            <p:ph type="title"/>
          </p:nvPr>
        </p:nvSpPr>
        <p:spPr>
          <a:xfrm>
            <a:off x="1674986" y="846419"/>
            <a:ext cx="7073727" cy="40011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en-US" dirty="0"/>
          </a:p>
        </p:txBody>
      </p:sp>
      <p:sp>
        <p:nvSpPr>
          <p:cNvPr id="18" name="ZoneTexte 17"/>
          <p:cNvSpPr txBox="1"/>
          <p:nvPr userDrawn="1"/>
        </p:nvSpPr>
        <p:spPr>
          <a:xfrm>
            <a:off x="7831577" y="4481172"/>
            <a:ext cx="9078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185844D-63AB-4F77-BD5E-58714EB59F10}" type="slidenum">
              <a:rPr lang="fr-FR" sz="2000" smtClean="0">
                <a:solidFill>
                  <a:schemeClr val="accent1"/>
                </a:solidFill>
                <a:latin typeface="+mn-lt"/>
              </a:rPr>
              <a:pPr algn="r"/>
              <a:t>‹N°›</a:t>
            </a:fld>
            <a:endParaRPr lang="fr-FR" sz="2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811212" y="1878012"/>
            <a:ext cx="2880000" cy="288000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7"/>
          <p:cNvSpPr>
            <a:spLocks noGrp="1"/>
          </p:cNvSpPr>
          <p:nvPr>
            <p:ph type="pic" sz="quarter" idx="14"/>
          </p:nvPr>
        </p:nvSpPr>
        <p:spPr>
          <a:xfrm>
            <a:off x="3987831" y="1878014"/>
            <a:ext cx="1512000" cy="151200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1654175" y="1268412"/>
            <a:ext cx="1837705" cy="223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itre 1"/>
          <p:cNvSpPr>
            <a:spLocks noGrp="1"/>
          </p:cNvSpPr>
          <p:nvPr>
            <p:ph type="title"/>
          </p:nvPr>
        </p:nvSpPr>
        <p:spPr>
          <a:xfrm>
            <a:off x="1674986" y="846419"/>
            <a:ext cx="7073727" cy="40011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cap="none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en-US" dirty="0"/>
          </a:p>
        </p:txBody>
      </p:sp>
      <p:sp>
        <p:nvSpPr>
          <p:cNvPr id="5" name="ZoneTexte 4"/>
          <p:cNvSpPr txBox="1"/>
          <p:nvPr userDrawn="1"/>
        </p:nvSpPr>
        <p:spPr>
          <a:xfrm>
            <a:off x="8172400" y="4681227"/>
            <a:ext cx="907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185844D-63AB-4F77-BD5E-58714EB59F10}" type="slidenum">
              <a:rPr lang="fr-FR" sz="1600" smtClean="0">
                <a:solidFill>
                  <a:schemeClr val="accent1"/>
                </a:solidFill>
                <a:latin typeface="+mn-lt"/>
              </a:rPr>
              <a:pPr algn="r"/>
              <a:t>‹N°›</a:t>
            </a:fld>
            <a:endParaRPr lang="fr-FR" sz="16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1654175" y="1268412"/>
            <a:ext cx="1837705" cy="223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1654175" y="267494"/>
            <a:ext cx="145517" cy="6120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 userDrawn="1"/>
        </p:nvSpPr>
        <p:spPr>
          <a:xfrm>
            <a:off x="8172400" y="4681227"/>
            <a:ext cx="907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185844D-63AB-4F77-BD5E-58714EB59F10}" type="slidenum">
              <a:rPr lang="fr-FR" sz="1600" smtClean="0">
                <a:solidFill>
                  <a:schemeClr val="accent1"/>
                </a:solidFill>
                <a:latin typeface="+mn-lt"/>
              </a:rPr>
              <a:pPr algn="r"/>
              <a:t>‹N°›</a:t>
            </a:fld>
            <a:endParaRPr lang="fr-FR" sz="16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1654175" y="267494"/>
            <a:ext cx="145517" cy="6120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2"/>
          </p:nvPr>
        </p:nvSpPr>
        <p:spPr>
          <a:xfrm>
            <a:off x="911945" y="417887"/>
            <a:ext cx="6840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algn="l"/>
            <a:r>
              <a:rPr lang="fr-FR"/>
              <a:t>JJ/MM/AA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0" r:id="rId4"/>
    <p:sldLayoutId id="2147483673" r:id="rId5"/>
    <p:sldLayoutId id="2147483674" r:id="rId6"/>
    <p:sldLayoutId id="2147483672" r:id="rId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/>
  <p:txStyles>
    <p:titleStyle>
      <a:lvl1pPr algn="l" defTabSz="914400" rtl="0" eaLnBrk="1" latinLnBrk="0" hangingPunct="1">
        <a:spcBef>
          <a:spcPct val="0"/>
        </a:spcBef>
        <a:buNone/>
        <a:defRPr sz="2000" b="0" kern="1200">
          <a:solidFill>
            <a:schemeClr val="tx1"/>
          </a:solidFill>
          <a:latin typeface="+mn-lt"/>
          <a:ea typeface="+mj-ea"/>
          <a:cs typeface="Arial" pitchFamily="34" charset="0"/>
        </a:defRPr>
      </a:lvl1pPr>
    </p:titleStyle>
    <p:bodyStyle>
      <a:lvl1pPr marL="0" indent="0" algn="just" defTabSz="914400" rtl="0" eaLnBrk="1" latinLnBrk="0" hangingPunct="1">
        <a:spcBef>
          <a:spcPts val="0"/>
        </a:spcBef>
        <a:buFont typeface="Arial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Calibri" pitchFamily="34" charset="0"/>
        </a:defRPr>
      </a:lvl1pPr>
      <a:lvl2pPr marL="0" indent="0" algn="just" defTabSz="914400" rtl="0" eaLnBrk="1" latinLnBrk="0" hangingPunct="1">
        <a:spcBef>
          <a:spcPts val="0"/>
        </a:spcBef>
        <a:buFont typeface="Arial" pitchFamily="34" charset="0"/>
        <a:buNone/>
        <a:defRPr sz="1000" b="1" kern="1200">
          <a:solidFill>
            <a:schemeClr val="tx1"/>
          </a:solidFill>
          <a:latin typeface="+mn-lt"/>
          <a:ea typeface="+mn-ea"/>
          <a:cs typeface="Calibri" pitchFamily="34" charset="0"/>
        </a:defRPr>
      </a:lvl2pPr>
      <a:lvl3pPr marL="1143000" indent="-1143000" algn="l" defTabSz="914400" rtl="0" eaLnBrk="1" latinLnBrk="0" hangingPunct="1">
        <a:spcBef>
          <a:spcPct val="20000"/>
        </a:spcBef>
        <a:buFont typeface="Arial" pitchFamily="34" charset="0"/>
        <a:buNone/>
        <a:defRPr sz="1000" kern="1200">
          <a:solidFill>
            <a:schemeClr val="tx1"/>
          </a:solidFill>
          <a:latin typeface="Work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000" kern="1200">
          <a:solidFill>
            <a:schemeClr val="tx1"/>
          </a:solidFill>
          <a:latin typeface="Work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000" kern="1200">
          <a:solidFill>
            <a:schemeClr val="tx1"/>
          </a:solidFill>
          <a:latin typeface="Work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562330" y="1440530"/>
            <a:ext cx="5469730" cy="1077218"/>
          </a:xfrm>
        </p:spPr>
        <p:txBody>
          <a:bodyPr/>
          <a:lstStyle/>
          <a:p>
            <a:r>
              <a:rPr lang="fr-FR" sz="3200" dirty="0"/>
              <a:t>RENCONTRES </a:t>
            </a:r>
            <a:br>
              <a:rPr lang="fr-FR" sz="3200" dirty="0"/>
            </a:br>
            <a:r>
              <a:rPr lang="fr-FR" sz="3200" dirty="0"/>
              <a:t>PARTENARIALES</a:t>
            </a:r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78451" y="3111810"/>
            <a:ext cx="5469730" cy="461665"/>
          </a:xfrm>
        </p:spPr>
        <p:txBody>
          <a:bodyPr/>
          <a:lstStyle/>
          <a:p>
            <a:r>
              <a:rPr lang="fr-FR" dirty="0"/>
              <a:t>Le 6 NOVEMBRE à ALBI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87524" y="1190312"/>
            <a:ext cx="8456887" cy="1057402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1pPr>
            <a:lvl2pPr marL="0" indent="0" algn="just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2pPr>
            <a:lvl3pPr marL="1143000" indent="-11430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b="1" dirty="0">
                <a:ea typeface="Verdana" pitchFamily="34" charset="0"/>
                <a:cs typeface="Verdana" pitchFamily="34" charset="0"/>
              </a:rPr>
              <a:t>Le positionnement de la Région : « qualité et innovation » </a:t>
            </a:r>
            <a:r>
              <a:rPr lang="fr-FR" altLang="fr-FR" dirty="0">
                <a:ea typeface="Verdana" pitchFamily="34" charset="0"/>
                <a:cs typeface="Verdana" pitchFamily="34" charset="0"/>
                <a:sym typeface="Wingdings" pitchFamily="2" charset="2"/>
              </a:rPr>
              <a:t>afin de gagner des parts de marchés notamment à l’international, des nuitées marchandes et des emplois. </a:t>
            </a:r>
          </a:p>
          <a:p>
            <a:r>
              <a:rPr lang="fr-FR" dirty="0">
                <a:ea typeface="Verdana" pitchFamily="34" charset="0"/>
                <a:cs typeface="Verdana" pitchFamily="34" charset="0"/>
              </a:rPr>
              <a:t>Les nouveaux dispositifs doivent permettre d’accompagner:</a:t>
            </a:r>
            <a:endParaRPr lang="fr-FR" altLang="fr-FR" dirty="0">
              <a:ea typeface="Verdana" pitchFamily="34" charset="0"/>
              <a:cs typeface="Verdana" pitchFamily="34" charset="0"/>
              <a:sym typeface="Wingdings" pitchFamily="2" charset="2"/>
            </a:endParaRPr>
          </a:p>
          <a:p>
            <a:pPr marL="171450" lvl="1" indent="-171450">
              <a:spcBef>
                <a:spcPts val="4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fr-FR" altLang="fr-FR" sz="1600" b="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re 2"/>
          <p:cNvSpPr>
            <a:spLocks noGrp="1"/>
          </p:cNvSpPr>
          <p:nvPr>
            <p:ph type="title"/>
          </p:nvPr>
        </p:nvSpPr>
        <p:spPr>
          <a:xfrm>
            <a:off x="984885" y="199528"/>
            <a:ext cx="7812867" cy="644030"/>
          </a:xfrm>
          <a:prstGeom prst="rect">
            <a:avLst/>
          </a:prstGeom>
          <a:solidFill>
            <a:srgbClr val="F5EA0B"/>
          </a:solidFill>
        </p:spPr>
        <p:txBody>
          <a:bodyPr anchor="ctr" anchorCtr="0"/>
          <a:lstStyle/>
          <a:p>
            <a:pPr algn="ctr"/>
            <a:r>
              <a:rPr lang="fr-FR" sz="1800" b="1" dirty="0">
                <a:ea typeface="Verdana" pitchFamily="34" charset="0"/>
                <a:cs typeface="Verdana" pitchFamily="34" charset="0"/>
              </a:rPr>
              <a:t>LA STRATEGIE TOURISTIQUE REGIONALE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8651DD1-2144-4A5B-860E-ECD77207FF22}"/>
              </a:ext>
            </a:extLst>
          </p:cNvPr>
          <p:cNvSpPr txBox="1">
            <a:spLocks noChangeArrowheads="1"/>
          </p:cNvSpPr>
          <p:nvPr/>
        </p:nvSpPr>
        <p:spPr>
          <a:xfrm>
            <a:off x="215516" y="2267538"/>
            <a:ext cx="8528895" cy="808268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1pPr>
            <a:lvl2pPr marL="0" indent="0" algn="just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2pPr>
            <a:lvl3pPr marL="1143000" indent="-11430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4525" lvl="0" indent="-28575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ð"/>
              <a:tabLst>
                <a:tab pos="538163" algn="l"/>
              </a:tabLst>
            </a:pPr>
            <a:r>
              <a:rPr lang="fr-FR" dirty="0">
                <a:ea typeface="Verdana" pitchFamily="34" charset="0"/>
                <a:cs typeface="Verdana" pitchFamily="34" charset="0"/>
              </a:rPr>
              <a:t>La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modernisation des infrastructures et la montée en gamme </a:t>
            </a:r>
            <a:r>
              <a:rPr lang="fr-FR" dirty="0"/>
              <a:t>(proposition d’une nouvelle offre de produit ou de service, obtention d’une étoile supplémentaire…)</a:t>
            </a:r>
            <a:endParaRPr lang="fr-FR" altLang="fr-FR" sz="1600" b="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CAF06BC-2C35-4859-8289-6712B0E35BD5}"/>
              </a:ext>
            </a:extLst>
          </p:cNvPr>
          <p:cNvSpPr txBox="1">
            <a:spLocks noChangeArrowheads="1"/>
          </p:cNvSpPr>
          <p:nvPr/>
        </p:nvSpPr>
        <p:spPr>
          <a:xfrm>
            <a:off x="217881" y="3075806"/>
            <a:ext cx="8526530" cy="1023184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1pPr>
            <a:lvl2pPr marL="0" indent="0" algn="just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2pPr>
            <a:lvl3pPr marL="1143000" indent="-11430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4525" lvl="0" indent="-28575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ð"/>
              <a:tabLst>
                <a:tab pos="538163" algn="l"/>
              </a:tabLst>
            </a:pPr>
            <a:r>
              <a:rPr lang="fr-FR" dirty="0"/>
              <a:t>La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diversification et l’innovation </a:t>
            </a:r>
            <a:r>
              <a:rPr lang="fr-FR" dirty="0"/>
              <a:t>des offres de prestations (développement commercial, conquête de nouveaux marchés/cibles de clientèle, ou d’innovation ayant un caractère de différenciation avéré / au marché visant la création de valeur ajoutée pour l’entreprise)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56B24D-D200-4D13-8F1A-D4763DEC5233}"/>
              </a:ext>
            </a:extLst>
          </p:cNvPr>
          <p:cNvSpPr txBox="1">
            <a:spLocks noChangeArrowheads="1"/>
          </p:cNvSpPr>
          <p:nvPr/>
        </p:nvSpPr>
        <p:spPr>
          <a:xfrm>
            <a:off x="197861" y="4135704"/>
            <a:ext cx="8526530" cy="632290"/>
          </a:xfrm>
          <a:prstGeom prst="rect">
            <a:avLst/>
          </a:prstGeom>
        </p:spPr>
        <p:txBody>
          <a:bodyPr/>
          <a:lstStyle>
            <a:lvl1pPr marL="0" indent="0" algn="just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1pPr>
            <a:lvl2pPr marL="0" indent="0" algn="just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2pPr>
            <a:lvl3pPr marL="1143000" indent="-11430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Work Sans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4525" indent="-285750"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ð"/>
              <a:tabLst>
                <a:tab pos="538163" algn="l"/>
              </a:tabLst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L’augmentation de la fréquentation </a:t>
            </a:r>
            <a:r>
              <a:rPr lang="fr-FR" dirty="0"/>
              <a:t>(augmentation de la capacité, amélioration des conditions d’accueil et des prestations proposées…)</a:t>
            </a:r>
            <a:endParaRPr lang="fr-FR" altLang="fr-FR" dirty="0">
              <a:ea typeface="Verdana" pitchFamily="34" charset="0"/>
              <a:cs typeface="Verdana" pitchFamily="34" charset="0"/>
              <a:sym typeface="Wingdings" pitchFamily="2" charset="2"/>
            </a:endParaRPr>
          </a:p>
          <a:p>
            <a:pPr marL="171450" lvl="1" indent="-171450">
              <a:spcBef>
                <a:spcPts val="4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fr-FR" altLang="fr-FR" sz="1600" b="0" dirty="0"/>
          </a:p>
        </p:txBody>
      </p:sp>
    </p:spTree>
    <p:extLst>
      <p:ext uri="{BB962C8B-B14F-4D97-AF65-F5344CB8AC3E}">
        <p14:creationId xmlns:p14="http://schemas.microsoft.com/office/powerpoint/2010/main" val="37468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3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re 2"/>
          <p:cNvSpPr>
            <a:spLocks noGrp="1"/>
          </p:cNvSpPr>
          <p:nvPr>
            <p:ph type="title"/>
          </p:nvPr>
        </p:nvSpPr>
        <p:spPr>
          <a:xfrm>
            <a:off x="984885" y="199528"/>
            <a:ext cx="7812867" cy="644030"/>
          </a:xfrm>
          <a:prstGeom prst="rect">
            <a:avLst/>
          </a:prstGeom>
          <a:solidFill>
            <a:srgbClr val="F5EA0B"/>
          </a:solidFill>
        </p:spPr>
        <p:txBody>
          <a:bodyPr anchor="ctr" anchorCtr="0"/>
          <a:lstStyle/>
          <a:p>
            <a:pPr algn="ctr"/>
            <a:r>
              <a:rPr lang="fr-FR" sz="1800" b="1" dirty="0">
                <a:ea typeface="Verdana" pitchFamily="34" charset="0"/>
                <a:cs typeface="Verdana" pitchFamily="34" charset="0"/>
              </a:rPr>
              <a:t>PANORAMA DES </a:t>
            </a:r>
            <a:r>
              <a:rPr lang="fr-FR" sz="1800" b="1" cap="all" dirty="0">
                <a:ea typeface="Verdana" pitchFamily="34" charset="0"/>
                <a:cs typeface="Verdana" pitchFamily="34" charset="0"/>
              </a:rPr>
              <a:t>DISPOSITIFS d’aide régionaux pour le tourisme (entreprises)</a:t>
            </a:r>
          </a:p>
        </p:txBody>
      </p:sp>
      <p:sp>
        <p:nvSpPr>
          <p:cNvPr id="64" name="TextBox 41"/>
          <p:cNvSpPr txBox="1"/>
          <p:nvPr/>
        </p:nvSpPr>
        <p:spPr>
          <a:xfrm>
            <a:off x="135514" y="2360803"/>
            <a:ext cx="1635295" cy="476726"/>
          </a:xfrm>
          <a:prstGeom prst="roundRect">
            <a:avLst/>
          </a:prstGeom>
          <a:solidFill>
            <a:schemeClr val="bg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1100" b="1" kern="0" dirty="0">
                <a:solidFill>
                  <a:schemeClr val="accent1"/>
                </a:solidFill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Entreprises touristiques</a:t>
            </a:r>
          </a:p>
          <a:p>
            <a:pPr lvl="0" algn="ctr">
              <a:defRPr/>
            </a:pPr>
            <a:r>
              <a:rPr lang="fr-FR" sz="1100" b="1" kern="0" dirty="0">
                <a:solidFill>
                  <a:schemeClr val="accent1"/>
                </a:solidFill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(hors TSS)</a:t>
            </a:r>
          </a:p>
        </p:txBody>
      </p:sp>
      <p:sp>
        <p:nvSpPr>
          <p:cNvPr id="15" name="TextBox 41"/>
          <p:cNvSpPr txBox="1"/>
          <p:nvPr/>
        </p:nvSpPr>
        <p:spPr>
          <a:xfrm>
            <a:off x="135514" y="3441004"/>
            <a:ext cx="1592600" cy="919401"/>
          </a:xfrm>
          <a:prstGeom prst="roundRect">
            <a:avLst/>
          </a:prstGeom>
          <a:solidFill>
            <a:schemeClr val="accent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CONTRAT</a:t>
            </a:r>
            <a:r>
              <a:rPr kumimoji="0" lang="fr-FR" sz="1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Développement et d’Innovation Touristiques</a:t>
            </a: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36683" y="1270363"/>
            <a:ext cx="965329" cy="27699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>
                <a:solidFill>
                  <a:srgbClr val="00B0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Innovation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88078" y="3173347"/>
            <a:ext cx="599646" cy="3231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500" b="0" i="0" u="none" strike="noStrike" kern="0" cap="none" spc="0" normalizeH="0" baseline="0" noProof="0" dirty="0">
              <a:ln>
                <a:noFill/>
              </a:ln>
              <a:solidFill>
                <a:srgbClr val="38B3D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TextBox 41"/>
          <p:cNvSpPr txBox="1"/>
          <p:nvPr/>
        </p:nvSpPr>
        <p:spPr>
          <a:xfrm>
            <a:off x="3594707" y="2837529"/>
            <a:ext cx="1706684" cy="510778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Accélérateur « Open tourisme </a:t>
            </a:r>
            <a:r>
              <a:rPr kumimoji="0" lang="fr-FR" sz="12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Lab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»</a:t>
            </a:r>
          </a:p>
        </p:txBody>
      </p:sp>
      <p:sp>
        <p:nvSpPr>
          <p:cNvPr id="31" name="TextBox 41"/>
          <p:cNvSpPr txBox="1"/>
          <p:nvPr/>
        </p:nvSpPr>
        <p:spPr>
          <a:xfrm>
            <a:off x="3594707" y="2425161"/>
            <a:ext cx="1706684" cy="340519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AAP </a:t>
            </a:r>
            <a:r>
              <a:rPr kumimoji="0" lang="fr-FR" sz="1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Readynov</a:t>
            </a: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290990" y="1333664"/>
            <a:ext cx="1564852" cy="27699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>
                <a:solidFill>
                  <a:srgbClr val="00B6F6"/>
                </a:solidFill>
                <a:latin typeface="Open Sans" panose="020B0606030504020204" pitchFamily="34" charset="0"/>
              </a:rPr>
              <a:t>Formation / emploi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00B6F6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0" name="TextBox 41"/>
          <p:cNvSpPr txBox="1"/>
          <p:nvPr/>
        </p:nvSpPr>
        <p:spPr>
          <a:xfrm>
            <a:off x="7337071" y="2452319"/>
            <a:ext cx="1513710" cy="510778"/>
          </a:xfrm>
          <a:prstGeom prst="roundRect">
            <a:avLst/>
          </a:prstGeom>
          <a:solidFill>
            <a:srgbClr val="00B6F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1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Dispositifs </a:t>
            </a:r>
            <a:r>
              <a:rPr kumimoji="0" lang="fr-FR" sz="1200" b="1" i="1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pass</a:t>
            </a:r>
            <a:r>
              <a:rPr kumimoji="0" lang="fr-FR" sz="1200" b="1" i="1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et contrat RH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152606" y="1896039"/>
            <a:ext cx="8775878" cy="235567"/>
            <a:chOff x="493962" y="1997910"/>
            <a:chExt cx="8160649" cy="192837"/>
          </a:xfrm>
        </p:grpSpPr>
        <p:sp>
          <p:nvSpPr>
            <p:cNvPr id="28" name="Ellipse 27"/>
            <p:cNvSpPr/>
            <p:nvPr/>
          </p:nvSpPr>
          <p:spPr>
            <a:xfrm>
              <a:off x="8513097" y="1997910"/>
              <a:ext cx="141514" cy="1535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7" name="Straight Connector 11"/>
            <p:cNvCxnSpPr/>
            <p:nvPr/>
          </p:nvCxnSpPr>
          <p:spPr>
            <a:xfrm flipV="1">
              <a:off x="539552" y="2077217"/>
              <a:ext cx="7970258" cy="39966"/>
            </a:xfrm>
            <a:prstGeom prst="line">
              <a:avLst/>
            </a:prstGeom>
            <a:noFill/>
            <a:ln w="28575" cap="flat" cmpd="sng" algn="ctr">
              <a:solidFill>
                <a:srgbClr val="3F485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sp>
          <p:nvSpPr>
            <p:cNvPr id="33" name="Ellipse 32"/>
            <p:cNvSpPr/>
            <p:nvPr/>
          </p:nvSpPr>
          <p:spPr>
            <a:xfrm>
              <a:off x="493962" y="2037208"/>
              <a:ext cx="141514" cy="1535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50466806-2816-455C-B07F-159DC838BDD6}"/>
              </a:ext>
            </a:extLst>
          </p:cNvPr>
          <p:cNvGrpSpPr/>
          <p:nvPr/>
        </p:nvGrpSpPr>
        <p:grpSpPr>
          <a:xfrm>
            <a:off x="-1854760" y="2356521"/>
            <a:ext cx="676856" cy="622705"/>
            <a:chOff x="4035185" y="1717490"/>
            <a:chExt cx="676856" cy="622705"/>
          </a:xfrm>
        </p:grpSpPr>
        <p:sp>
          <p:nvSpPr>
            <p:cNvPr id="60" name="Oval 27"/>
            <p:cNvSpPr/>
            <p:nvPr/>
          </p:nvSpPr>
          <p:spPr>
            <a:xfrm>
              <a:off x="4035185" y="1717490"/>
              <a:ext cx="676856" cy="622705"/>
            </a:xfrm>
            <a:prstGeom prst="ellips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27AE61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3000" b="0" i="0" u="none" strike="noStrike" kern="0" cap="none" spc="0" normalizeH="0" baseline="0" noProof="0" dirty="0">
                <a:ln>
                  <a:noFill/>
                </a:ln>
                <a:solidFill>
                  <a:srgbClr val="27AE61"/>
                </a:solidFill>
                <a:effectLst/>
                <a:uLnTx/>
                <a:uFillTx/>
                <a:latin typeface="FontAwesome" pitchFamily="2" charset="0"/>
                <a:ea typeface="+mn-ea"/>
                <a:cs typeface="+mn-cs"/>
              </a:endParaRPr>
            </a:p>
          </p:txBody>
        </p:sp>
        <p:grpSp>
          <p:nvGrpSpPr>
            <p:cNvPr id="38" name="Groupe 37"/>
            <p:cNvGrpSpPr/>
            <p:nvPr/>
          </p:nvGrpSpPr>
          <p:grpSpPr>
            <a:xfrm>
              <a:off x="4128613" y="1785564"/>
              <a:ext cx="490000" cy="474021"/>
              <a:chOff x="5097571" y="-645846"/>
              <a:chExt cx="1116811" cy="1245635"/>
            </a:xfrm>
          </p:grpSpPr>
          <p:pic>
            <p:nvPicPr>
              <p:cNvPr id="42" name="Picture 26" descr="Résultat de recherche d'images pour &quot;FLAT icon innovation free&quot;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97571" y="-645846"/>
                <a:ext cx="1116811" cy="1245635"/>
              </a:xfrm>
              <a:prstGeom prst="ellipse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3" name="Rectangle 42"/>
              <p:cNvSpPr/>
              <p:nvPr/>
            </p:nvSpPr>
            <p:spPr>
              <a:xfrm>
                <a:off x="5559210" y="-294386"/>
                <a:ext cx="219113" cy="574865"/>
              </a:xfrm>
              <a:prstGeom prst="rect">
                <a:avLst/>
              </a:prstGeom>
              <a:solidFill>
                <a:srgbClr val="F7D1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</p:grpSp>
      <p:grpSp>
        <p:nvGrpSpPr>
          <p:cNvPr id="76" name="Groupe 75"/>
          <p:cNvGrpSpPr/>
          <p:nvPr/>
        </p:nvGrpSpPr>
        <p:grpSpPr>
          <a:xfrm>
            <a:off x="-1836712" y="1695709"/>
            <a:ext cx="635875" cy="622706"/>
            <a:chOff x="1560533" y="1810550"/>
            <a:chExt cx="676856" cy="622706"/>
          </a:xfrm>
        </p:grpSpPr>
        <p:sp>
          <p:nvSpPr>
            <p:cNvPr id="54" name="Oval 31"/>
            <p:cNvSpPr/>
            <p:nvPr/>
          </p:nvSpPr>
          <p:spPr>
            <a:xfrm>
              <a:off x="1560533" y="1810550"/>
              <a:ext cx="676856" cy="622706"/>
            </a:xfrm>
            <a:prstGeom prst="ellips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DA0000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3000" b="0" i="0" u="none" strike="noStrike" kern="0" cap="none" spc="0" normalizeH="0" baseline="0" noProof="0" dirty="0">
                <a:ln>
                  <a:noFill/>
                </a:ln>
                <a:solidFill>
                  <a:srgbClr val="E84C3D"/>
                </a:solidFill>
                <a:effectLst/>
                <a:uLnTx/>
                <a:uFillTx/>
                <a:latin typeface="FontAwesome" pitchFamily="2" charset="0"/>
                <a:ea typeface="+mn-ea"/>
                <a:cs typeface="+mn-cs"/>
              </a:endParaRPr>
            </a:p>
          </p:txBody>
        </p:sp>
        <p:pic>
          <p:nvPicPr>
            <p:cNvPr id="39" name="Picture 4" descr="Résultat de recherche d'images pour &quot;flaticon économie&quot;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4209" y="1884984"/>
              <a:ext cx="489503" cy="4895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3" name="Rectangle 62"/>
          <p:cNvSpPr/>
          <p:nvPr/>
        </p:nvSpPr>
        <p:spPr>
          <a:xfrm>
            <a:off x="467544" y="1202966"/>
            <a:ext cx="2232248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Création / Développement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>
                <a:solidFill>
                  <a:schemeClr val="accent1"/>
                </a:solidFill>
                <a:latin typeface="Open Sans" panose="020B0606030504020204" pitchFamily="34" charset="0"/>
              </a:rPr>
              <a:t>Transmission-Reprise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6" name="TextBox 41"/>
          <p:cNvSpPr txBox="1"/>
          <p:nvPr/>
        </p:nvSpPr>
        <p:spPr>
          <a:xfrm>
            <a:off x="1944377" y="2412456"/>
            <a:ext cx="1067831" cy="476726"/>
          </a:xfrm>
          <a:prstGeom prst="roundRect">
            <a:avLst/>
          </a:prstGeom>
          <a:solidFill>
            <a:schemeClr val="bg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fr-FR"/>
            </a:defPPr>
            <a:lvl1pPr lvl="0" algn="ctr">
              <a:defRPr sz="1100" b="1" kern="0">
                <a:solidFill>
                  <a:srgbClr val="0FBFD7"/>
                </a:solidFill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fr-FR" dirty="0">
                <a:solidFill>
                  <a:schemeClr val="accent1"/>
                </a:solidFill>
              </a:rPr>
              <a:t>Entreprises </a:t>
            </a:r>
          </a:p>
          <a:p>
            <a:r>
              <a:rPr lang="fr-FR" dirty="0">
                <a:solidFill>
                  <a:schemeClr val="accent1"/>
                </a:solidFill>
              </a:rPr>
              <a:t>TSS</a:t>
            </a:r>
          </a:p>
        </p:txBody>
      </p:sp>
      <p:sp>
        <p:nvSpPr>
          <p:cNvPr id="78" name="TextBox 41"/>
          <p:cNvSpPr txBox="1"/>
          <p:nvPr/>
        </p:nvSpPr>
        <p:spPr>
          <a:xfrm>
            <a:off x="135514" y="2994683"/>
            <a:ext cx="1592599" cy="306467"/>
          </a:xfrm>
          <a:prstGeom prst="roundRect">
            <a:avLst/>
          </a:prstGeom>
          <a:solidFill>
            <a:schemeClr val="accent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PASS Tourisme</a:t>
            </a:r>
          </a:p>
        </p:txBody>
      </p:sp>
      <p:sp>
        <p:nvSpPr>
          <p:cNvPr id="79" name="TextBox 41"/>
          <p:cNvSpPr txBox="1"/>
          <p:nvPr/>
        </p:nvSpPr>
        <p:spPr>
          <a:xfrm>
            <a:off x="1908231" y="3405812"/>
            <a:ext cx="1207714" cy="306467"/>
          </a:xfrm>
          <a:prstGeom prst="roundRect">
            <a:avLst/>
          </a:prstGeom>
          <a:solidFill>
            <a:schemeClr val="accent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CONTRAT  </a:t>
            </a:r>
            <a:r>
              <a:rPr kumimoji="0" lang="fr-FR" sz="1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TSS</a:t>
            </a: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0" name="TextBox 41"/>
          <p:cNvSpPr txBox="1"/>
          <p:nvPr/>
        </p:nvSpPr>
        <p:spPr>
          <a:xfrm>
            <a:off x="1908862" y="2991138"/>
            <a:ext cx="1218810" cy="306467"/>
          </a:xfrm>
          <a:prstGeom prst="roundRect">
            <a:avLst/>
          </a:prstGeom>
          <a:solidFill>
            <a:schemeClr val="accent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PASS  TSS</a:t>
            </a:r>
          </a:p>
        </p:txBody>
      </p:sp>
      <p:sp>
        <p:nvSpPr>
          <p:cNvPr id="84" name="TextBox 41"/>
          <p:cNvSpPr txBox="1"/>
          <p:nvPr/>
        </p:nvSpPr>
        <p:spPr>
          <a:xfrm>
            <a:off x="3594707" y="3441004"/>
            <a:ext cx="1706684" cy="715089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Campus européen de l’innovation touristique</a:t>
            </a:r>
          </a:p>
        </p:txBody>
      </p:sp>
      <p:grpSp>
        <p:nvGrpSpPr>
          <p:cNvPr id="86" name="Groupe 85"/>
          <p:cNvGrpSpPr/>
          <p:nvPr/>
        </p:nvGrpSpPr>
        <p:grpSpPr>
          <a:xfrm>
            <a:off x="-1854760" y="3804350"/>
            <a:ext cx="612846" cy="559499"/>
            <a:chOff x="6274233" y="1851526"/>
            <a:chExt cx="612846" cy="559499"/>
          </a:xfrm>
        </p:grpSpPr>
        <p:sp>
          <p:nvSpPr>
            <p:cNvPr id="52" name="Oval 31"/>
            <p:cNvSpPr/>
            <p:nvPr/>
          </p:nvSpPr>
          <p:spPr>
            <a:xfrm>
              <a:off x="6274233" y="1851526"/>
              <a:ext cx="612846" cy="559499"/>
            </a:xfrm>
            <a:prstGeom prst="ellips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00CCFF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3000" b="0" i="0" u="none" strike="noStrike" kern="0" cap="none" spc="0" normalizeH="0" baseline="0" noProof="0" dirty="0">
                <a:ln>
                  <a:noFill/>
                </a:ln>
                <a:solidFill>
                  <a:srgbClr val="E84C3D"/>
                </a:solidFill>
                <a:effectLst/>
                <a:uLnTx/>
                <a:uFillTx/>
                <a:latin typeface="FontAwesome" pitchFamily="2" charset="0"/>
                <a:ea typeface="+mn-ea"/>
                <a:cs typeface="+mn-cs"/>
              </a:endParaRPr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8546" y="1957330"/>
              <a:ext cx="395955" cy="370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67FDE2CB-D6EA-4E17-8201-D941A18CA773}"/>
              </a:ext>
            </a:extLst>
          </p:cNvPr>
          <p:cNvGrpSpPr/>
          <p:nvPr/>
        </p:nvGrpSpPr>
        <p:grpSpPr>
          <a:xfrm>
            <a:off x="-1835027" y="3047300"/>
            <a:ext cx="612846" cy="622706"/>
            <a:chOff x="5945501" y="1695709"/>
            <a:chExt cx="612846" cy="622706"/>
          </a:xfrm>
        </p:grpSpPr>
        <p:sp>
          <p:nvSpPr>
            <p:cNvPr id="89" name="Oval 31"/>
            <p:cNvSpPr/>
            <p:nvPr/>
          </p:nvSpPr>
          <p:spPr>
            <a:xfrm>
              <a:off x="5945501" y="1695709"/>
              <a:ext cx="612846" cy="622706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rgbClr val="FF9933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3000" b="0" i="0" u="none" strike="noStrike" kern="0" cap="none" spc="0" normalizeH="0" baseline="0" noProof="0" dirty="0">
                <a:ln>
                  <a:noFill/>
                </a:ln>
                <a:solidFill>
                  <a:srgbClr val="E84C3D"/>
                </a:solidFill>
                <a:effectLst/>
                <a:uLnTx/>
                <a:uFillTx/>
                <a:latin typeface="FontAwesome" pitchFamily="2" charset="0"/>
                <a:ea typeface="+mn-ea"/>
                <a:cs typeface="+mn-cs"/>
              </a:endParaRPr>
            </a:p>
          </p:txBody>
        </p:sp>
        <p:pic>
          <p:nvPicPr>
            <p:cNvPr id="90" name="Picture 12" descr="Résultat de recherche d'images pour &quot;FLAT icone world free&quot;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6431" y="1766299"/>
              <a:ext cx="470986" cy="470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1" name="Rectangle 90"/>
          <p:cNvSpPr/>
          <p:nvPr/>
        </p:nvSpPr>
        <p:spPr>
          <a:xfrm>
            <a:off x="5684212" y="1168847"/>
            <a:ext cx="1210956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>
                <a:solidFill>
                  <a:srgbClr val="FF99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Attractivité /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0" dirty="0">
                <a:solidFill>
                  <a:srgbClr val="FF99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international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337071" y="3100551"/>
            <a:ext cx="1591413" cy="600164"/>
          </a:xfrm>
          <a:prstGeom prst="rect">
            <a:avLst/>
          </a:prstGeom>
          <a:solidFill>
            <a:schemeClr val="bg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100" b="1" kern="0" dirty="0">
                <a:solidFill>
                  <a:srgbClr val="00B0F0"/>
                </a:solidFill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Piloté par la Direction de l’Emploi et de la Formation</a:t>
            </a:r>
          </a:p>
        </p:txBody>
      </p:sp>
      <p:sp>
        <p:nvSpPr>
          <p:cNvPr id="93" name="TextBox 41"/>
          <p:cNvSpPr txBox="1"/>
          <p:nvPr/>
        </p:nvSpPr>
        <p:spPr>
          <a:xfrm>
            <a:off x="5530656" y="2432828"/>
            <a:ext cx="1513710" cy="715089"/>
          </a:xfrm>
          <a:prstGeom prst="roundRect">
            <a:avLst/>
          </a:prstGeom>
          <a:solidFill>
            <a:srgbClr val="FF993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1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Volet International du PASS ET CONTRAT</a:t>
            </a:r>
          </a:p>
        </p:txBody>
      </p:sp>
      <p:sp>
        <p:nvSpPr>
          <p:cNvPr id="94" name="Rectangle 93"/>
          <p:cNvSpPr/>
          <p:nvPr/>
        </p:nvSpPr>
        <p:spPr>
          <a:xfrm>
            <a:off x="5516740" y="3231790"/>
            <a:ext cx="1557610" cy="430887"/>
          </a:xfrm>
          <a:prstGeom prst="rect">
            <a:avLst/>
          </a:prstGeom>
          <a:solidFill>
            <a:schemeClr val="bg1"/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100" b="1" kern="0" dirty="0">
                <a:solidFill>
                  <a:srgbClr val="FFC000"/>
                </a:solidFill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 page3-icone-AD’OCC</a:t>
            </a:r>
          </a:p>
        </p:txBody>
      </p:sp>
      <p:sp>
        <p:nvSpPr>
          <p:cNvPr id="97" name="TextBox 41"/>
          <p:cNvSpPr txBox="1"/>
          <p:nvPr/>
        </p:nvSpPr>
        <p:spPr>
          <a:xfrm>
            <a:off x="135514" y="4579779"/>
            <a:ext cx="3003447" cy="306467"/>
          </a:xfrm>
          <a:prstGeom prst="roundRect">
            <a:avLst/>
          </a:prstGeom>
          <a:solidFill>
            <a:schemeClr val="accent1">
              <a:alpha val="72000"/>
            </a:schemeClr>
          </a:solidFill>
          <a:ln w="3175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200" b="1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FONDS Tourisme</a:t>
            </a:r>
          </a:p>
        </p:txBody>
      </p:sp>
    </p:spTree>
    <p:extLst>
      <p:ext uri="{BB962C8B-B14F-4D97-AF65-F5344CB8AC3E}">
        <p14:creationId xmlns:p14="http://schemas.microsoft.com/office/powerpoint/2010/main" val="306906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45679E-6 L 0.37465 0.006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33" y="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65139 -0.1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69" y="-62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58025E-6 L 0.85573 -0.2617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78" y="-130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83951E-6 L 1.05903 -0.4024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951" y="-20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re 2"/>
          <p:cNvSpPr>
            <a:spLocks noGrp="1"/>
          </p:cNvSpPr>
          <p:nvPr>
            <p:ph type="title"/>
          </p:nvPr>
        </p:nvSpPr>
        <p:spPr>
          <a:xfrm>
            <a:off x="984885" y="199528"/>
            <a:ext cx="7812867" cy="644030"/>
          </a:xfrm>
          <a:prstGeom prst="rect">
            <a:avLst/>
          </a:prstGeom>
          <a:solidFill>
            <a:srgbClr val="F5EA0B"/>
          </a:solidFill>
        </p:spPr>
        <p:txBody>
          <a:bodyPr anchor="ctr" anchorCtr="0"/>
          <a:lstStyle/>
          <a:p>
            <a:pPr algn="ctr"/>
            <a:r>
              <a:rPr lang="fr-FR" sz="1800" b="1" cap="all" dirty="0">
                <a:ea typeface="Verdana" pitchFamily="34" charset="0"/>
                <a:cs typeface="Verdana" pitchFamily="34" charset="0"/>
              </a:rPr>
              <a:t>PASS  TOURISME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3411326" y="1798763"/>
            <a:ext cx="1736546" cy="1707382"/>
            <a:chOff x="3167844" y="1671650"/>
            <a:chExt cx="2484276" cy="2448271"/>
          </a:xfrm>
        </p:grpSpPr>
        <p:grpSp>
          <p:nvGrpSpPr>
            <p:cNvPr id="5" name="Group 16"/>
            <p:cNvGrpSpPr/>
            <p:nvPr/>
          </p:nvGrpSpPr>
          <p:grpSpPr>
            <a:xfrm>
              <a:off x="3167844" y="1671650"/>
              <a:ext cx="2484276" cy="2448271"/>
              <a:chOff x="5024185" y="2044103"/>
              <a:chExt cx="2155088" cy="2150200"/>
            </a:xfrm>
          </p:grpSpPr>
          <p:sp>
            <p:nvSpPr>
              <p:cNvPr id="6" name="Shape 1755"/>
              <p:cNvSpPr/>
              <p:nvPr/>
            </p:nvSpPr>
            <p:spPr>
              <a:xfrm>
                <a:off x="5024185" y="2044103"/>
                <a:ext cx="1078156" cy="10757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cubicBezTo>
                      <a:pt x="18871" y="0"/>
                      <a:pt x="18871" y="0"/>
                      <a:pt x="18871" y="0"/>
                    </a:cubicBezTo>
                    <a:cubicBezTo>
                      <a:pt x="18871" y="4250"/>
                      <a:pt x="18871" y="4250"/>
                      <a:pt x="18871" y="4250"/>
                    </a:cubicBezTo>
                    <a:cubicBezTo>
                      <a:pt x="17652" y="4483"/>
                      <a:pt x="16374" y="4832"/>
                      <a:pt x="15271" y="5240"/>
                    </a:cubicBezTo>
                    <a:cubicBezTo>
                      <a:pt x="13123" y="1514"/>
                      <a:pt x="13123" y="1514"/>
                      <a:pt x="13123" y="1514"/>
                    </a:cubicBezTo>
                    <a:cubicBezTo>
                      <a:pt x="8419" y="4250"/>
                      <a:pt x="8419" y="4250"/>
                      <a:pt x="8419" y="4250"/>
                    </a:cubicBezTo>
                    <a:cubicBezTo>
                      <a:pt x="10568" y="7918"/>
                      <a:pt x="10568" y="7918"/>
                      <a:pt x="10568" y="7918"/>
                    </a:cubicBezTo>
                    <a:cubicBezTo>
                      <a:pt x="9639" y="8733"/>
                      <a:pt x="8710" y="9665"/>
                      <a:pt x="7955" y="10654"/>
                    </a:cubicBezTo>
                    <a:cubicBezTo>
                      <a:pt x="4239" y="8500"/>
                      <a:pt x="4239" y="8500"/>
                      <a:pt x="4239" y="8500"/>
                    </a:cubicBezTo>
                    <a:cubicBezTo>
                      <a:pt x="1626" y="13100"/>
                      <a:pt x="1626" y="13100"/>
                      <a:pt x="1626" y="13100"/>
                    </a:cubicBezTo>
                    <a:cubicBezTo>
                      <a:pt x="5284" y="15254"/>
                      <a:pt x="5284" y="15254"/>
                      <a:pt x="5284" y="15254"/>
                    </a:cubicBezTo>
                    <a:cubicBezTo>
                      <a:pt x="4761" y="16477"/>
                      <a:pt x="4529" y="17641"/>
                      <a:pt x="4297" y="18922"/>
                    </a:cubicBezTo>
                    <a:cubicBezTo>
                      <a:pt x="0" y="18922"/>
                      <a:pt x="0" y="18922"/>
                      <a:pt x="0" y="18922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980B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L="0" marR="0" lvl="0" indent="0" defTabSz="91435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/>
                </a:pPr>
                <a:endParaRPr kumimoji="0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95A5A6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" name="Shape 1758"/>
              <p:cNvSpPr/>
              <p:nvPr/>
            </p:nvSpPr>
            <p:spPr>
              <a:xfrm>
                <a:off x="6102338" y="2044103"/>
                <a:ext cx="1076935" cy="10757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2678" y="0"/>
                      <a:pt x="2678" y="0"/>
                      <a:pt x="2678" y="0"/>
                    </a:cubicBezTo>
                    <a:cubicBezTo>
                      <a:pt x="2678" y="4250"/>
                      <a:pt x="2678" y="4250"/>
                      <a:pt x="2678" y="4250"/>
                    </a:cubicBezTo>
                    <a:cubicBezTo>
                      <a:pt x="3901" y="4483"/>
                      <a:pt x="5182" y="4832"/>
                      <a:pt x="6288" y="5240"/>
                    </a:cubicBezTo>
                    <a:cubicBezTo>
                      <a:pt x="8442" y="1514"/>
                      <a:pt x="8442" y="1514"/>
                      <a:pt x="8442" y="1514"/>
                    </a:cubicBezTo>
                    <a:cubicBezTo>
                      <a:pt x="13158" y="4250"/>
                      <a:pt x="13158" y="4250"/>
                      <a:pt x="13158" y="4250"/>
                    </a:cubicBezTo>
                    <a:cubicBezTo>
                      <a:pt x="11004" y="7918"/>
                      <a:pt x="11004" y="7918"/>
                      <a:pt x="11004" y="7918"/>
                    </a:cubicBezTo>
                    <a:cubicBezTo>
                      <a:pt x="11994" y="8733"/>
                      <a:pt x="12867" y="9665"/>
                      <a:pt x="13624" y="10654"/>
                    </a:cubicBezTo>
                    <a:cubicBezTo>
                      <a:pt x="17350" y="8500"/>
                      <a:pt x="17350" y="8500"/>
                      <a:pt x="17350" y="8500"/>
                    </a:cubicBezTo>
                    <a:cubicBezTo>
                      <a:pt x="20028" y="13100"/>
                      <a:pt x="20028" y="13100"/>
                      <a:pt x="20028" y="13100"/>
                    </a:cubicBezTo>
                    <a:cubicBezTo>
                      <a:pt x="16360" y="15254"/>
                      <a:pt x="16360" y="15254"/>
                      <a:pt x="16360" y="15254"/>
                    </a:cubicBezTo>
                    <a:cubicBezTo>
                      <a:pt x="16826" y="16477"/>
                      <a:pt x="17117" y="17641"/>
                      <a:pt x="17292" y="18922"/>
                    </a:cubicBezTo>
                    <a:cubicBezTo>
                      <a:pt x="21600" y="18922"/>
                      <a:pt x="21600" y="18922"/>
                      <a:pt x="21600" y="18922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39C1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L="0" marR="0" lvl="0" indent="0" defTabSz="91435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/>
                </a:pPr>
                <a:endParaRPr kumimoji="0" sz="900" b="0" i="0" u="none" strike="noStrike" kern="0" cap="none" spc="0" normalizeH="0" baseline="0" noProof="0">
                  <a:ln>
                    <a:noFill/>
                  </a:ln>
                  <a:solidFill>
                    <a:srgbClr val="95A5A6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" name="Shape 1761"/>
              <p:cNvSpPr/>
              <p:nvPr/>
            </p:nvSpPr>
            <p:spPr>
              <a:xfrm>
                <a:off x="6102338" y="3119813"/>
                <a:ext cx="1076935" cy="10744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678" y="21600"/>
                      <a:pt x="2678" y="21600"/>
                      <a:pt x="2678" y="21600"/>
                    </a:cubicBezTo>
                    <a:cubicBezTo>
                      <a:pt x="2678" y="17408"/>
                      <a:pt x="2678" y="17408"/>
                      <a:pt x="2678" y="17408"/>
                    </a:cubicBezTo>
                    <a:cubicBezTo>
                      <a:pt x="3901" y="17175"/>
                      <a:pt x="5182" y="16826"/>
                      <a:pt x="6288" y="16418"/>
                    </a:cubicBezTo>
                    <a:cubicBezTo>
                      <a:pt x="8442" y="20086"/>
                      <a:pt x="8442" y="20086"/>
                      <a:pt x="8442" y="20086"/>
                    </a:cubicBezTo>
                    <a:cubicBezTo>
                      <a:pt x="13158" y="17408"/>
                      <a:pt x="13158" y="17408"/>
                      <a:pt x="13158" y="17408"/>
                    </a:cubicBezTo>
                    <a:cubicBezTo>
                      <a:pt x="11004" y="13740"/>
                      <a:pt x="11004" y="13740"/>
                      <a:pt x="11004" y="13740"/>
                    </a:cubicBezTo>
                    <a:cubicBezTo>
                      <a:pt x="11994" y="12867"/>
                      <a:pt x="12867" y="11994"/>
                      <a:pt x="13624" y="11004"/>
                    </a:cubicBezTo>
                    <a:cubicBezTo>
                      <a:pt x="17350" y="13158"/>
                      <a:pt x="17350" y="13158"/>
                      <a:pt x="17350" y="13158"/>
                    </a:cubicBezTo>
                    <a:cubicBezTo>
                      <a:pt x="20028" y="8500"/>
                      <a:pt x="20028" y="8500"/>
                      <a:pt x="20028" y="8500"/>
                    </a:cubicBezTo>
                    <a:cubicBezTo>
                      <a:pt x="16360" y="6346"/>
                      <a:pt x="16360" y="6346"/>
                      <a:pt x="16360" y="6346"/>
                    </a:cubicBezTo>
                    <a:cubicBezTo>
                      <a:pt x="16826" y="5182"/>
                      <a:pt x="17117" y="4017"/>
                      <a:pt x="17292" y="2678"/>
                    </a:cubicBezTo>
                    <a:cubicBezTo>
                      <a:pt x="21600" y="2678"/>
                      <a:pt x="21600" y="2678"/>
                      <a:pt x="21600" y="2678"/>
                    </a:cubicBezTo>
                    <a:cubicBezTo>
                      <a:pt x="21600" y="0"/>
                      <a:pt x="21600" y="0"/>
                      <a:pt x="2160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389E9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L="0" marR="0" lvl="0" indent="0" defTabSz="91435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/>
                </a:pPr>
                <a:endParaRPr kumimoji="0" sz="900" b="0" i="0" u="none" strike="noStrike" kern="0" cap="none" spc="0" normalizeH="0" baseline="0" noProof="0">
                  <a:ln>
                    <a:noFill/>
                  </a:ln>
                  <a:solidFill>
                    <a:srgbClr val="95A5A6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" name="Shape 1764"/>
              <p:cNvSpPr/>
              <p:nvPr/>
            </p:nvSpPr>
            <p:spPr>
              <a:xfrm>
                <a:off x="5024185" y="3119813"/>
                <a:ext cx="1078156" cy="10744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871" y="21600"/>
                      <a:pt x="18871" y="21600"/>
                      <a:pt x="18871" y="21600"/>
                    </a:cubicBezTo>
                    <a:cubicBezTo>
                      <a:pt x="18871" y="17408"/>
                      <a:pt x="18871" y="17408"/>
                      <a:pt x="18871" y="17408"/>
                    </a:cubicBezTo>
                    <a:cubicBezTo>
                      <a:pt x="17652" y="17175"/>
                      <a:pt x="16374" y="16826"/>
                      <a:pt x="15271" y="16418"/>
                    </a:cubicBezTo>
                    <a:cubicBezTo>
                      <a:pt x="13123" y="20086"/>
                      <a:pt x="13123" y="20086"/>
                      <a:pt x="13123" y="20086"/>
                    </a:cubicBezTo>
                    <a:cubicBezTo>
                      <a:pt x="8419" y="17408"/>
                      <a:pt x="8419" y="17408"/>
                      <a:pt x="8419" y="17408"/>
                    </a:cubicBezTo>
                    <a:cubicBezTo>
                      <a:pt x="10568" y="13740"/>
                      <a:pt x="10568" y="13740"/>
                      <a:pt x="10568" y="13740"/>
                    </a:cubicBezTo>
                    <a:cubicBezTo>
                      <a:pt x="9639" y="12867"/>
                      <a:pt x="8710" y="11994"/>
                      <a:pt x="7955" y="11004"/>
                    </a:cubicBezTo>
                    <a:cubicBezTo>
                      <a:pt x="4239" y="13158"/>
                      <a:pt x="4239" y="13158"/>
                      <a:pt x="4239" y="13158"/>
                    </a:cubicBezTo>
                    <a:cubicBezTo>
                      <a:pt x="1626" y="8500"/>
                      <a:pt x="1626" y="8500"/>
                      <a:pt x="1626" y="8500"/>
                    </a:cubicBezTo>
                    <a:cubicBezTo>
                      <a:pt x="5284" y="6346"/>
                      <a:pt x="5284" y="6346"/>
                      <a:pt x="5284" y="6346"/>
                    </a:cubicBezTo>
                    <a:cubicBezTo>
                      <a:pt x="4761" y="5182"/>
                      <a:pt x="4529" y="4017"/>
                      <a:pt x="4297" y="2678"/>
                    </a:cubicBezTo>
                    <a:cubicBezTo>
                      <a:pt x="0" y="2678"/>
                      <a:pt x="0" y="2678"/>
                      <a:pt x="0" y="267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1600" y="0"/>
                      <a:pt x="21600" y="0"/>
                      <a:pt x="21600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C0392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L="0" marR="0" lvl="0" indent="0" defTabSz="91435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/>
                </a:pPr>
                <a:endParaRPr kumimoji="0" sz="900" b="0" i="0" u="none" strike="noStrike" kern="0" cap="none" spc="0" normalizeH="0" baseline="0" noProof="0">
                  <a:ln>
                    <a:noFill/>
                  </a:ln>
                  <a:solidFill>
                    <a:srgbClr val="95A5A6"/>
                  </a:solidFill>
                  <a:effectLst/>
                  <a:uLnTx/>
                  <a:uFillTx/>
                </a:endParaRPr>
              </a:p>
            </p:txBody>
          </p:sp>
        </p:grpSp>
        <p:pic>
          <p:nvPicPr>
            <p:cNvPr id="13" name="Graphic 11" descr="Bullseye">
              <a:extLst>
                <a:ext uri="{FF2B5EF4-FFF2-40B4-BE49-F238E27FC236}">
                  <a16:creationId xmlns:a16="http://schemas.microsoft.com/office/drawing/2014/main" id="{967A7DE1-00A5-46B0-9BA7-2411DC5878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72915" y="2311877"/>
              <a:ext cx="444820" cy="461224"/>
            </a:xfrm>
            <a:prstGeom prst="rect">
              <a:avLst/>
            </a:prstGeom>
          </p:spPr>
        </p:pic>
        <p:sp>
          <p:nvSpPr>
            <p:cNvPr id="14" name="Freeform 425">
              <a:extLst>
                <a:ext uri="{FF2B5EF4-FFF2-40B4-BE49-F238E27FC236}">
                  <a16:creationId xmlns:a16="http://schemas.microsoft.com/office/drawing/2014/main" id="{92DF517B-9225-46B4-B25E-CF552CC38717}"/>
                </a:ext>
              </a:extLst>
            </p:cNvPr>
            <p:cNvSpPr/>
            <p:nvPr/>
          </p:nvSpPr>
          <p:spPr>
            <a:xfrm>
              <a:off x="3776781" y="3082861"/>
              <a:ext cx="494703" cy="472750"/>
            </a:xfrm>
            <a:custGeom>
              <a:avLst/>
              <a:gdLst>
                <a:gd name="connsiteX0" fmla="*/ 169590 w 540885"/>
                <a:gd name="connsiteY0" fmla="*/ 270443 h 504826"/>
                <a:gd name="connsiteX1" fmla="*/ 181704 w 540885"/>
                <a:gd name="connsiteY1" fmla="*/ 276500 h 504826"/>
                <a:gd name="connsiteX2" fmla="*/ 202269 w 540885"/>
                <a:gd name="connsiteY2" fmla="*/ 290022 h 504826"/>
                <a:gd name="connsiteX3" fmla="*/ 232412 w 540885"/>
                <a:gd name="connsiteY3" fmla="*/ 303544 h 504826"/>
                <a:gd name="connsiteX4" fmla="*/ 270443 w 540885"/>
                <a:gd name="connsiteY4" fmla="*/ 309601 h 504826"/>
                <a:gd name="connsiteX5" fmla="*/ 308473 w 540885"/>
                <a:gd name="connsiteY5" fmla="*/ 303544 h 504826"/>
                <a:gd name="connsiteX6" fmla="*/ 338617 w 540885"/>
                <a:gd name="connsiteY6" fmla="*/ 290022 h 504826"/>
                <a:gd name="connsiteX7" fmla="*/ 359181 w 540885"/>
                <a:gd name="connsiteY7" fmla="*/ 276500 h 504826"/>
                <a:gd name="connsiteX8" fmla="*/ 371295 w 540885"/>
                <a:gd name="connsiteY8" fmla="*/ 270443 h 504826"/>
                <a:gd name="connsiteX9" fmla="*/ 402705 w 540885"/>
                <a:gd name="connsiteY9" fmla="*/ 276077 h 504826"/>
                <a:gd name="connsiteX10" fmla="*/ 426792 w 540885"/>
                <a:gd name="connsiteY10" fmla="*/ 291149 h 504826"/>
                <a:gd name="connsiteX11" fmla="*/ 444258 w 540885"/>
                <a:gd name="connsiteY11" fmla="*/ 313967 h 504826"/>
                <a:gd name="connsiteX12" fmla="*/ 456371 w 540885"/>
                <a:gd name="connsiteY12" fmla="*/ 341434 h 504826"/>
                <a:gd name="connsiteX13" fmla="*/ 463837 w 540885"/>
                <a:gd name="connsiteY13" fmla="*/ 372000 h 504826"/>
                <a:gd name="connsiteX14" fmla="*/ 467781 w 540885"/>
                <a:gd name="connsiteY14" fmla="*/ 402706 h 504826"/>
                <a:gd name="connsiteX15" fmla="*/ 468767 w 540885"/>
                <a:gd name="connsiteY15" fmla="*/ 431863 h 504826"/>
                <a:gd name="connsiteX16" fmla="*/ 448202 w 540885"/>
                <a:gd name="connsiteY16" fmla="*/ 485247 h 504826"/>
                <a:gd name="connsiteX17" fmla="*/ 393550 w 540885"/>
                <a:gd name="connsiteY17" fmla="*/ 504826 h 504826"/>
                <a:gd name="connsiteX18" fmla="*/ 147335 w 540885"/>
                <a:gd name="connsiteY18" fmla="*/ 504826 h 504826"/>
                <a:gd name="connsiteX19" fmla="*/ 92683 w 540885"/>
                <a:gd name="connsiteY19" fmla="*/ 485247 h 504826"/>
                <a:gd name="connsiteX20" fmla="*/ 72118 w 540885"/>
                <a:gd name="connsiteY20" fmla="*/ 431863 h 504826"/>
                <a:gd name="connsiteX21" fmla="*/ 73104 w 540885"/>
                <a:gd name="connsiteY21" fmla="*/ 402706 h 504826"/>
                <a:gd name="connsiteX22" fmla="*/ 77049 w 540885"/>
                <a:gd name="connsiteY22" fmla="*/ 372000 h 504826"/>
                <a:gd name="connsiteX23" fmla="*/ 84514 w 540885"/>
                <a:gd name="connsiteY23" fmla="*/ 341434 h 504826"/>
                <a:gd name="connsiteX24" fmla="*/ 96628 w 540885"/>
                <a:gd name="connsiteY24" fmla="*/ 313967 h 504826"/>
                <a:gd name="connsiteX25" fmla="*/ 114093 w 540885"/>
                <a:gd name="connsiteY25" fmla="*/ 291149 h 504826"/>
                <a:gd name="connsiteX26" fmla="*/ 138180 w 540885"/>
                <a:gd name="connsiteY26" fmla="*/ 276077 h 504826"/>
                <a:gd name="connsiteX27" fmla="*/ 169590 w 540885"/>
                <a:gd name="connsiteY27" fmla="*/ 270443 h 504826"/>
                <a:gd name="connsiteX28" fmla="*/ 505953 w 540885"/>
                <a:gd name="connsiteY28" fmla="*/ 144237 h 504826"/>
                <a:gd name="connsiteX29" fmla="*/ 540885 w 540885"/>
                <a:gd name="connsiteY29" fmla="*/ 243680 h 504826"/>
                <a:gd name="connsiteX30" fmla="*/ 525109 w 540885"/>
                <a:gd name="connsiteY30" fmla="*/ 277063 h 504826"/>
                <a:gd name="connsiteX31" fmla="*/ 486233 w 540885"/>
                <a:gd name="connsiteY31" fmla="*/ 288472 h 504826"/>
                <a:gd name="connsiteX32" fmla="*/ 448484 w 540885"/>
                <a:gd name="connsiteY32" fmla="*/ 288472 h 504826"/>
                <a:gd name="connsiteX33" fmla="*/ 373830 w 540885"/>
                <a:gd name="connsiteY33" fmla="*/ 252413 h 504826"/>
                <a:gd name="connsiteX34" fmla="*/ 396649 w 540885"/>
                <a:gd name="connsiteY34" fmla="*/ 180296 h 504826"/>
                <a:gd name="connsiteX35" fmla="*/ 395240 w 540885"/>
                <a:gd name="connsiteY35" fmla="*/ 161703 h 504826"/>
                <a:gd name="connsiteX36" fmla="*/ 432708 w 540885"/>
                <a:gd name="connsiteY36" fmla="*/ 168182 h 504826"/>
                <a:gd name="connsiteX37" fmla="*/ 466231 w 540885"/>
                <a:gd name="connsiteY37" fmla="*/ 162125 h 504826"/>
                <a:gd name="connsiteX38" fmla="*/ 493698 w 540885"/>
                <a:gd name="connsiteY38" fmla="*/ 150153 h 504826"/>
                <a:gd name="connsiteX39" fmla="*/ 505953 w 540885"/>
                <a:gd name="connsiteY39" fmla="*/ 144237 h 504826"/>
                <a:gd name="connsiteX40" fmla="*/ 34932 w 540885"/>
                <a:gd name="connsiteY40" fmla="*/ 144237 h 504826"/>
                <a:gd name="connsiteX41" fmla="*/ 47187 w 540885"/>
                <a:gd name="connsiteY41" fmla="*/ 150153 h 504826"/>
                <a:gd name="connsiteX42" fmla="*/ 74653 w 540885"/>
                <a:gd name="connsiteY42" fmla="*/ 162125 h 504826"/>
                <a:gd name="connsiteX43" fmla="*/ 108176 w 540885"/>
                <a:gd name="connsiteY43" fmla="*/ 168182 h 504826"/>
                <a:gd name="connsiteX44" fmla="*/ 145644 w 540885"/>
                <a:gd name="connsiteY44" fmla="*/ 161703 h 504826"/>
                <a:gd name="connsiteX45" fmla="*/ 144235 w 540885"/>
                <a:gd name="connsiteY45" fmla="*/ 180296 h 504826"/>
                <a:gd name="connsiteX46" fmla="*/ 167054 w 540885"/>
                <a:gd name="connsiteY46" fmla="*/ 252413 h 504826"/>
                <a:gd name="connsiteX47" fmla="*/ 92401 w 540885"/>
                <a:gd name="connsiteY47" fmla="*/ 288472 h 504826"/>
                <a:gd name="connsiteX48" fmla="*/ 54652 w 540885"/>
                <a:gd name="connsiteY48" fmla="*/ 288472 h 504826"/>
                <a:gd name="connsiteX49" fmla="*/ 15776 w 540885"/>
                <a:gd name="connsiteY49" fmla="*/ 277063 h 504826"/>
                <a:gd name="connsiteX50" fmla="*/ 0 w 540885"/>
                <a:gd name="connsiteY50" fmla="*/ 243680 h 504826"/>
                <a:gd name="connsiteX51" fmla="*/ 34932 w 540885"/>
                <a:gd name="connsiteY51" fmla="*/ 144237 h 504826"/>
                <a:gd name="connsiteX52" fmla="*/ 270442 w 540885"/>
                <a:gd name="connsiteY52" fmla="*/ 72119 h 504826"/>
                <a:gd name="connsiteX53" fmla="*/ 346926 w 540885"/>
                <a:gd name="connsiteY53" fmla="*/ 103811 h 504826"/>
                <a:gd name="connsiteX54" fmla="*/ 378619 w 540885"/>
                <a:gd name="connsiteY54" fmla="*/ 180296 h 504826"/>
                <a:gd name="connsiteX55" fmla="*/ 346926 w 540885"/>
                <a:gd name="connsiteY55" fmla="*/ 256780 h 504826"/>
                <a:gd name="connsiteX56" fmla="*/ 270442 w 540885"/>
                <a:gd name="connsiteY56" fmla="*/ 288472 h 504826"/>
                <a:gd name="connsiteX57" fmla="*/ 193957 w 540885"/>
                <a:gd name="connsiteY57" fmla="*/ 256780 h 504826"/>
                <a:gd name="connsiteX58" fmla="*/ 162265 w 540885"/>
                <a:gd name="connsiteY58" fmla="*/ 180296 h 504826"/>
                <a:gd name="connsiteX59" fmla="*/ 193957 w 540885"/>
                <a:gd name="connsiteY59" fmla="*/ 103811 h 504826"/>
                <a:gd name="connsiteX60" fmla="*/ 270442 w 540885"/>
                <a:gd name="connsiteY60" fmla="*/ 72119 h 504826"/>
                <a:gd name="connsiteX61" fmla="*/ 432707 w 540885"/>
                <a:gd name="connsiteY61" fmla="*/ 0 h 504826"/>
                <a:gd name="connsiteX62" fmla="*/ 483697 w 540885"/>
                <a:gd name="connsiteY62" fmla="*/ 21128 h 504826"/>
                <a:gd name="connsiteX63" fmla="*/ 504825 w 540885"/>
                <a:gd name="connsiteY63" fmla="*/ 72118 h 504826"/>
                <a:gd name="connsiteX64" fmla="*/ 483697 w 540885"/>
                <a:gd name="connsiteY64" fmla="*/ 123108 h 504826"/>
                <a:gd name="connsiteX65" fmla="*/ 432707 w 540885"/>
                <a:gd name="connsiteY65" fmla="*/ 144236 h 504826"/>
                <a:gd name="connsiteX66" fmla="*/ 381717 w 540885"/>
                <a:gd name="connsiteY66" fmla="*/ 123108 h 504826"/>
                <a:gd name="connsiteX67" fmla="*/ 360589 w 540885"/>
                <a:gd name="connsiteY67" fmla="*/ 72118 h 504826"/>
                <a:gd name="connsiteX68" fmla="*/ 381717 w 540885"/>
                <a:gd name="connsiteY68" fmla="*/ 21128 h 504826"/>
                <a:gd name="connsiteX69" fmla="*/ 432707 w 540885"/>
                <a:gd name="connsiteY69" fmla="*/ 0 h 504826"/>
                <a:gd name="connsiteX70" fmla="*/ 108176 w 540885"/>
                <a:gd name="connsiteY70" fmla="*/ 0 h 504826"/>
                <a:gd name="connsiteX71" fmla="*/ 159167 w 540885"/>
                <a:gd name="connsiteY71" fmla="*/ 21128 h 504826"/>
                <a:gd name="connsiteX72" fmla="*/ 180295 w 540885"/>
                <a:gd name="connsiteY72" fmla="*/ 72118 h 504826"/>
                <a:gd name="connsiteX73" fmla="*/ 159167 w 540885"/>
                <a:gd name="connsiteY73" fmla="*/ 123108 h 504826"/>
                <a:gd name="connsiteX74" fmla="*/ 108176 w 540885"/>
                <a:gd name="connsiteY74" fmla="*/ 144236 h 504826"/>
                <a:gd name="connsiteX75" fmla="*/ 57187 w 540885"/>
                <a:gd name="connsiteY75" fmla="*/ 123108 h 504826"/>
                <a:gd name="connsiteX76" fmla="*/ 36059 w 540885"/>
                <a:gd name="connsiteY76" fmla="*/ 72118 h 504826"/>
                <a:gd name="connsiteX77" fmla="*/ 57187 w 540885"/>
                <a:gd name="connsiteY77" fmla="*/ 21128 h 504826"/>
                <a:gd name="connsiteX78" fmla="*/ 108176 w 540885"/>
                <a:gd name="connsiteY78" fmla="*/ 0 h 50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540885" h="504826">
                  <a:moveTo>
                    <a:pt x="169590" y="270443"/>
                  </a:moveTo>
                  <a:cubicBezTo>
                    <a:pt x="171469" y="270443"/>
                    <a:pt x="175506" y="272462"/>
                    <a:pt x="181704" y="276500"/>
                  </a:cubicBezTo>
                  <a:cubicBezTo>
                    <a:pt x="187902" y="280538"/>
                    <a:pt x="194757" y="285045"/>
                    <a:pt x="202269" y="290022"/>
                  </a:cubicBezTo>
                  <a:cubicBezTo>
                    <a:pt x="209781" y="294999"/>
                    <a:pt x="219829" y="299506"/>
                    <a:pt x="232412" y="303544"/>
                  </a:cubicBezTo>
                  <a:cubicBezTo>
                    <a:pt x="244995" y="307582"/>
                    <a:pt x="257673" y="309601"/>
                    <a:pt x="270443" y="309601"/>
                  </a:cubicBezTo>
                  <a:cubicBezTo>
                    <a:pt x="283214" y="309601"/>
                    <a:pt x="295891" y="307582"/>
                    <a:pt x="308473" y="303544"/>
                  </a:cubicBezTo>
                  <a:cubicBezTo>
                    <a:pt x="321057" y="299506"/>
                    <a:pt x="331105" y="294999"/>
                    <a:pt x="338617" y="290022"/>
                  </a:cubicBezTo>
                  <a:cubicBezTo>
                    <a:pt x="346129" y="285045"/>
                    <a:pt x="352983" y="280538"/>
                    <a:pt x="359181" y="276500"/>
                  </a:cubicBezTo>
                  <a:cubicBezTo>
                    <a:pt x="365379" y="272462"/>
                    <a:pt x="369418" y="270443"/>
                    <a:pt x="371295" y="270443"/>
                  </a:cubicBezTo>
                  <a:cubicBezTo>
                    <a:pt x="382751" y="270443"/>
                    <a:pt x="393222" y="272321"/>
                    <a:pt x="402705" y="276077"/>
                  </a:cubicBezTo>
                  <a:cubicBezTo>
                    <a:pt x="412191" y="279833"/>
                    <a:pt x="420218" y="284857"/>
                    <a:pt x="426792" y="291149"/>
                  </a:cubicBezTo>
                  <a:cubicBezTo>
                    <a:pt x="433365" y="297440"/>
                    <a:pt x="439187" y="305046"/>
                    <a:pt x="444258" y="313967"/>
                  </a:cubicBezTo>
                  <a:cubicBezTo>
                    <a:pt x="449329" y="322888"/>
                    <a:pt x="453367" y="332044"/>
                    <a:pt x="456371" y="341434"/>
                  </a:cubicBezTo>
                  <a:cubicBezTo>
                    <a:pt x="459376" y="350824"/>
                    <a:pt x="461865" y="361013"/>
                    <a:pt x="463837" y="372000"/>
                  </a:cubicBezTo>
                  <a:cubicBezTo>
                    <a:pt x="465809" y="382986"/>
                    <a:pt x="467124" y="393222"/>
                    <a:pt x="467781" y="402706"/>
                  </a:cubicBezTo>
                  <a:cubicBezTo>
                    <a:pt x="468438" y="412190"/>
                    <a:pt x="468767" y="421909"/>
                    <a:pt x="468767" y="431863"/>
                  </a:cubicBezTo>
                  <a:cubicBezTo>
                    <a:pt x="468767" y="454400"/>
                    <a:pt x="461912" y="472195"/>
                    <a:pt x="448202" y="485247"/>
                  </a:cubicBezTo>
                  <a:cubicBezTo>
                    <a:pt x="434492" y="498300"/>
                    <a:pt x="416275" y="504826"/>
                    <a:pt x="393550" y="504826"/>
                  </a:cubicBezTo>
                  <a:lnTo>
                    <a:pt x="147335" y="504826"/>
                  </a:lnTo>
                  <a:cubicBezTo>
                    <a:pt x="124611" y="504826"/>
                    <a:pt x="106393" y="498300"/>
                    <a:pt x="92683" y="485247"/>
                  </a:cubicBezTo>
                  <a:cubicBezTo>
                    <a:pt x="78974" y="472195"/>
                    <a:pt x="72118" y="454400"/>
                    <a:pt x="72118" y="431863"/>
                  </a:cubicBezTo>
                  <a:cubicBezTo>
                    <a:pt x="72118" y="421909"/>
                    <a:pt x="72447" y="412190"/>
                    <a:pt x="73104" y="402706"/>
                  </a:cubicBezTo>
                  <a:cubicBezTo>
                    <a:pt x="73761" y="393222"/>
                    <a:pt x="75077" y="382986"/>
                    <a:pt x="77049" y="372000"/>
                  </a:cubicBezTo>
                  <a:cubicBezTo>
                    <a:pt x="79021" y="361013"/>
                    <a:pt x="81510" y="350824"/>
                    <a:pt x="84514" y="341434"/>
                  </a:cubicBezTo>
                  <a:cubicBezTo>
                    <a:pt x="87519" y="332044"/>
                    <a:pt x="91556" y="322888"/>
                    <a:pt x="96628" y="313967"/>
                  </a:cubicBezTo>
                  <a:cubicBezTo>
                    <a:pt x="101698" y="305046"/>
                    <a:pt x="107521" y="297440"/>
                    <a:pt x="114093" y="291149"/>
                  </a:cubicBezTo>
                  <a:cubicBezTo>
                    <a:pt x="120667" y="284857"/>
                    <a:pt x="128696" y="279833"/>
                    <a:pt x="138180" y="276077"/>
                  </a:cubicBezTo>
                  <a:cubicBezTo>
                    <a:pt x="147664" y="272321"/>
                    <a:pt x="158135" y="270443"/>
                    <a:pt x="169590" y="270443"/>
                  </a:cubicBezTo>
                  <a:close/>
                  <a:moveTo>
                    <a:pt x="505953" y="144237"/>
                  </a:moveTo>
                  <a:cubicBezTo>
                    <a:pt x="529241" y="144237"/>
                    <a:pt x="540885" y="177385"/>
                    <a:pt x="540885" y="243680"/>
                  </a:cubicBezTo>
                  <a:cubicBezTo>
                    <a:pt x="540885" y="258329"/>
                    <a:pt x="535626" y="269457"/>
                    <a:pt x="525109" y="277063"/>
                  </a:cubicBezTo>
                  <a:cubicBezTo>
                    <a:pt x="514592" y="284669"/>
                    <a:pt x="501634" y="288472"/>
                    <a:pt x="486233" y="288472"/>
                  </a:cubicBezTo>
                  <a:lnTo>
                    <a:pt x="448484" y="288472"/>
                  </a:lnTo>
                  <a:cubicBezTo>
                    <a:pt x="429140" y="265372"/>
                    <a:pt x="404256" y="253353"/>
                    <a:pt x="373830" y="252413"/>
                  </a:cubicBezTo>
                  <a:cubicBezTo>
                    <a:pt x="389043" y="230440"/>
                    <a:pt x="396649" y="206401"/>
                    <a:pt x="396649" y="180296"/>
                  </a:cubicBezTo>
                  <a:cubicBezTo>
                    <a:pt x="396649" y="174849"/>
                    <a:pt x="396179" y="168652"/>
                    <a:pt x="395240" y="161703"/>
                  </a:cubicBezTo>
                  <a:cubicBezTo>
                    <a:pt x="407636" y="166022"/>
                    <a:pt x="420125" y="168182"/>
                    <a:pt x="432708" y="168182"/>
                  </a:cubicBezTo>
                  <a:cubicBezTo>
                    <a:pt x="443789" y="168182"/>
                    <a:pt x="454964" y="166163"/>
                    <a:pt x="466231" y="162125"/>
                  </a:cubicBezTo>
                  <a:cubicBezTo>
                    <a:pt x="477500" y="158087"/>
                    <a:pt x="486655" y="154097"/>
                    <a:pt x="493698" y="150153"/>
                  </a:cubicBezTo>
                  <a:cubicBezTo>
                    <a:pt x="500742" y="146209"/>
                    <a:pt x="504826" y="144237"/>
                    <a:pt x="505953" y="144237"/>
                  </a:cubicBezTo>
                  <a:close/>
                  <a:moveTo>
                    <a:pt x="34932" y="144237"/>
                  </a:moveTo>
                  <a:cubicBezTo>
                    <a:pt x="36059" y="144237"/>
                    <a:pt x="40144" y="146209"/>
                    <a:pt x="47187" y="150153"/>
                  </a:cubicBezTo>
                  <a:cubicBezTo>
                    <a:pt x="54229" y="154097"/>
                    <a:pt x="63384" y="158087"/>
                    <a:pt x="74653" y="162125"/>
                  </a:cubicBezTo>
                  <a:cubicBezTo>
                    <a:pt x="85921" y="166163"/>
                    <a:pt x="97096" y="168182"/>
                    <a:pt x="108176" y="168182"/>
                  </a:cubicBezTo>
                  <a:cubicBezTo>
                    <a:pt x="120760" y="168182"/>
                    <a:pt x="133249" y="166022"/>
                    <a:pt x="145644" y="161703"/>
                  </a:cubicBezTo>
                  <a:cubicBezTo>
                    <a:pt x="144705" y="168652"/>
                    <a:pt x="144235" y="174849"/>
                    <a:pt x="144235" y="180296"/>
                  </a:cubicBezTo>
                  <a:cubicBezTo>
                    <a:pt x="144235" y="206401"/>
                    <a:pt x="151841" y="230440"/>
                    <a:pt x="167054" y="252413"/>
                  </a:cubicBezTo>
                  <a:cubicBezTo>
                    <a:pt x="136630" y="253353"/>
                    <a:pt x="111745" y="265372"/>
                    <a:pt x="92401" y="288472"/>
                  </a:cubicBezTo>
                  <a:lnTo>
                    <a:pt x="54652" y="288472"/>
                  </a:lnTo>
                  <a:cubicBezTo>
                    <a:pt x="39251" y="288472"/>
                    <a:pt x="26293" y="284669"/>
                    <a:pt x="15776" y="277063"/>
                  </a:cubicBezTo>
                  <a:cubicBezTo>
                    <a:pt x="5259" y="269457"/>
                    <a:pt x="0" y="258329"/>
                    <a:pt x="0" y="243680"/>
                  </a:cubicBezTo>
                  <a:cubicBezTo>
                    <a:pt x="0" y="177385"/>
                    <a:pt x="11644" y="144237"/>
                    <a:pt x="34932" y="144237"/>
                  </a:cubicBezTo>
                  <a:close/>
                  <a:moveTo>
                    <a:pt x="270442" y="72119"/>
                  </a:moveTo>
                  <a:cubicBezTo>
                    <a:pt x="300303" y="72119"/>
                    <a:pt x="325799" y="82683"/>
                    <a:pt x="346926" y="103811"/>
                  </a:cubicBezTo>
                  <a:cubicBezTo>
                    <a:pt x="368054" y="124940"/>
                    <a:pt x="378619" y="150434"/>
                    <a:pt x="378619" y="180296"/>
                  </a:cubicBezTo>
                  <a:cubicBezTo>
                    <a:pt x="378619" y="210157"/>
                    <a:pt x="368054" y="235652"/>
                    <a:pt x="346926" y="256780"/>
                  </a:cubicBezTo>
                  <a:cubicBezTo>
                    <a:pt x="325799" y="277908"/>
                    <a:pt x="300303" y="288472"/>
                    <a:pt x="270442" y="288472"/>
                  </a:cubicBezTo>
                  <a:cubicBezTo>
                    <a:pt x="240580" y="288472"/>
                    <a:pt x="215085" y="277908"/>
                    <a:pt x="193957" y="256780"/>
                  </a:cubicBezTo>
                  <a:cubicBezTo>
                    <a:pt x="172829" y="235652"/>
                    <a:pt x="162265" y="210157"/>
                    <a:pt x="162265" y="180296"/>
                  </a:cubicBezTo>
                  <a:cubicBezTo>
                    <a:pt x="162265" y="150434"/>
                    <a:pt x="172829" y="124940"/>
                    <a:pt x="193957" y="103811"/>
                  </a:cubicBezTo>
                  <a:cubicBezTo>
                    <a:pt x="215085" y="82683"/>
                    <a:pt x="240580" y="72119"/>
                    <a:pt x="270442" y="72119"/>
                  </a:cubicBezTo>
                  <a:close/>
                  <a:moveTo>
                    <a:pt x="432707" y="0"/>
                  </a:moveTo>
                  <a:cubicBezTo>
                    <a:pt x="452615" y="0"/>
                    <a:pt x="469611" y="7043"/>
                    <a:pt x="483697" y="21128"/>
                  </a:cubicBezTo>
                  <a:cubicBezTo>
                    <a:pt x="497783" y="35214"/>
                    <a:pt x="504825" y="52210"/>
                    <a:pt x="504825" y="72118"/>
                  </a:cubicBezTo>
                  <a:cubicBezTo>
                    <a:pt x="504825" y="92025"/>
                    <a:pt x="497783" y="109022"/>
                    <a:pt x="483697" y="123108"/>
                  </a:cubicBezTo>
                  <a:cubicBezTo>
                    <a:pt x="469611" y="137193"/>
                    <a:pt x="452615" y="144236"/>
                    <a:pt x="432707" y="144236"/>
                  </a:cubicBezTo>
                  <a:cubicBezTo>
                    <a:pt x="412800" y="144236"/>
                    <a:pt x="395803" y="137193"/>
                    <a:pt x="381717" y="123108"/>
                  </a:cubicBezTo>
                  <a:cubicBezTo>
                    <a:pt x="367632" y="109022"/>
                    <a:pt x="360589" y="92025"/>
                    <a:pt x="360589" y="72118"/>
                  </a:cubicBezTo>
                  <a:cubicBezTo>
                    <a:pt x="360589" y="52210"/>
                    <a:pt x="367632" y="35214"/>
                    <a:pt x="381717" y="21128"/>
                  </a:cubicBezTo>
                  <a:cubicBezTo>
                    <a:pt x="395803" y="7043"/>
                    <a:pt x="412800" y="0"/>
                    <a:pt x="432707" y="0"/>
                  </a:cubicBezTo>
                  <a:close/>
                  <a:moveTo>
                    <a:pt x="108176" y="0"/>
                  </a:moveTo>
                  <a:cubicBezTo>
                    <a:pt x="128085" y="0"/>
                    <a:pt x="145080" y="7043"/>
                    <a:pt x="159167" y="21128"/>
                  </a:cubicBezTo>
                  <a:cubicBezTo>
                    <a:pt x="173252" y="35214"/>
                    <a:pt x="180295" y="52210"/>
                    <a:pt x="180295" y="72118"/>
                  </a:cubicBezTo>
                  <a:cubicBezTo>
                    <a:pt x="180295" y="92025"/>
                    <a:pt x="173252" y="109022"/>
                    <a:pt x="159167" y="123108"/>
                  </a:cubicBezTo>
                  <a:cubicBezTo>
                    <a:pt x="145080" y="137193"/>
                    <a:pt x="128085" y="144236"/>
                    <a:pt x="108176" y="144236"/>
                  </a:cubicBezTo>
                  <a:cubicBezTo>
                    <a:pt x="88270" y="144236"/>
                    <a:pt x="71272" y="137193"/>
                    <a:pt x="57187" y="123108"/>
                  </a:cubicBezTo>
                  <a:cubicBezTo>
                    <a:pt x="43102" y="109022"/>
                    <a:pt x="36059" y="92025"/>
                    <a:pt x="36059" y="72118"/>
                  </a:cubicBezTo>
                  <a:cubicBezTo>
                    <a:pt x="36059" y="52210"/>
                    <a:pt x="43102" y="35214"/>
                    <a:pt x="57187" y="21128"/>
                  </a:cubicBezTo>
                  <a:cubicBezTo>
                    <a:pt x="71272" y="7043"/>
                    <a:pt x="88270" y="0"/>
                    <a:pt x="10817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/>
            </a:p>
          </p:txBody>
        </p:sp>
        <p:sp>
          <p:nvSpPr>
            <p:cNvPr id="15" name="Freeform 293"/>
            <p:cNvSpPr/>
            <p:nvPr/>
          </p:nvSpPr>
          <p:spPr>
            <a:xfrm>
              <a:off x="4671368" y="2369887"/>
              <a:ext cx="308446" cy="345204"/>
            </a:xfrm>
            <a:custGeom>
              <a:avLst/>
              <a:gdLst/>
              <a:ahLst/>
              <a:cxnLst/>
              <a:rect l="l" t="t" r="r" b="b"/>
              <a:pathLst>
                <a:path w="436652" h="334672">
                  <a:moveTo>
                    <a:pt x="371295" y="0"/>
                  </a:moveTo>
                  <a:cubicBezTo>
                    <a:pt x="378807" y="0"/>
                    <a:pt x="385192" y="2630"/>
                    <a:pt x="390451" y="7888"/>
                  </a:cubicBezTo>
                  <a:lnTo>
                    <a:pt x="428764" y="46201"/>
                  </a:lnTo>
                  <a:cubicBezTo>
                    <a:pt x="434022" y="51459"/>
                    <a:pt x="436652" y="57845"/>
                    <a:pt x="436652" y="65357"/>
                  </a:cubicBezTo>
                  <a:cubicBezTo>
                    <a:pt x="436652" y="72869"/>
                    <a:pt x="434022" y="79255"/>
                    <a:pt x="428764" y="84513"/>
                  </a:cubicBezTo>
                  <a:lnTo>
                    <a:pt x="224806" y="288472"/>
                  </a:lnTo>
                  <a:lnTo>
                    <a:pt x="186494" y="326784"/>
                  </a:lnTo>
                  <a:cubicBezTo>
                    <a:pt x="181234" y="332043"/>
                    <a:pt x="174848" y="334672"/>
                    <a:pt x="167337" y="334672"/>
                  </a:cubicBezTo>
                  <a:cubicBezTo>
                    <a:pt x="159824" y="334672"/>
                    <a:pt x="153439" y="332043"/>
                    <a:pt x="148180" y="326784"/>
                  </a:cubicBezTo>
                  <a:lnTo>
                    <a:pt x="109868" y="288472"/>
                  </a:lnTo>
                  <a:lnTo>
                    <a:pt x="7888" y="186492"/>
                  </a:lnTo>
                  <a:cubicBezTo>
                    <a:pt x="2630" y="181234"/>
                    <a:pt x="0" y="174849"/>
                    <a:pt x="0" y="167336"/>
                  </a:cubicBezTo>
                  <a:cubicBezTo>
                    <a:pt x="0" y="159824"/>
                    <a:pt x="2630" y="153439"/>
                    <a:pt x="7888" y="148180"/>
                  </a:cubicBezTo>
                  <a:lnTo>
                    <a:pt x="46202" y="109867"/>
                  </a:lnTo>
                  <a:cubicBezTo>
                    <a:pt x="51460" y="104609"/>
                    <a:pt x="57845" y="101979"/>
                    <a:pt x="65358" y="101979"/>
                  </a:cubicBezTo>
                  <a:cubicBezTo>
                    <a:pt x="72870" y="101979"/>
                    <a:pt x="79255" y="104609"/>
                    <a:pt x="84514" y="109867"/>
                  </a:cubicBezTo>
                  <a:lnTo>
                    <a:pt x="167337" y="192972"/>
                  </a:lnTo>
                  <a:lnTo>
                    <a:pt x="352139" y="7888"/>
                  </a:lnTo>
                  <a:cubicBezTo>
                    <a:pt x="357397" y="2630"/>
                    <a:pt x="363783" y="0"/>
                    <a:pt x="3712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560319" y="2968050"/>
              <a:ext cx="530542" cy="5954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€</a:t>
              </a:r>
              <a:endParaRPr lang="fr-FR" sz="2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5399589" y="3273658"/>
            <a:ext cx="3517808" cy="161582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1100" b="1" dirty="0">
                <a:solidFill>
                  <a:srgbClr val="389E92"/>
                </a:solidFill>
              </a:rPr>
              <a:t>Aides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b="1" dirty="0"/>
              <a:t>Sous forme de subvention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b="1" dirty="0"/>
              <a:t>Taux d’aide : </a:t>
            </a:r>
            <a:r>
              <a:rPr lang="fr-FR" sz="1100" dirty="0"/>
              <a:t>20 % ou 30 % pour les travaux et 50% pour le conseil stratégique, numérique, l’innovation et l’international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b="1" dirty="0"/>
              <a:t>Aide maximale par PASS : 20 000 €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dirty="0"/>
              <a:t>2 PASS maxi sur une période de 5 ans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sz="1100" dirty="0"/>
              <a:t>PASS non cumulable avec CONTRAT sur une même période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5795" y="1192826"/>
            <a:ext cx="2771042" cy="11079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914354"/>
            <a:r>
              <a:rPr lang="fr-FR" sz="1100" b="1" dirty="0">
                <a:solidFill>
                  <a:srgbClr val="4F8DD1"/>
                </a:solidFill>
              </a:rPr>
              <a:t>Objectif</a:t>
            </a:r>
          </a:p>
          <a:p>
            <a:pPr algn="just" defTabSz="914354"/>
            <a:r>
              <a:rPr lang="fr-FR" sz="1100" b="1" dirty="0"/>
              <a:t>Faire face de manière réactive à certains besoins ponctuels de l’établissement.</a:t>
            </a:r>
          </a:p>
          <a:p>
            <a:pPr algn="just" defTabSz="914354"/>
            <a:endParaRPr lang="fr-FR" sz="1100" b="1" dirty="0"/>
          </a:p>
          <a:p>
            <a:pPr algn="just" defTabSz="914354"/>
            <a:r>
              <a:rPr lang="fr-FR" sz="1100" b="1" dirty="0"/>
              <a:t>Durée du PASS : 1 an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07249" y="2913003"/>
            <a:ext cx="3204077" cy="212365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85725" algn="l"/>
              </a:tabLst>
            </a:pPr>
            <a:r>
              <a:rPr lang="fr-FR" sz="1100" b="1" dirty="0">
                <a:solidFill>
                  <a:srgbClr val="C0392B"/>
                </a:solidFill>
              </a:rPr>
              <a:t>Bénéficiaires éligibles</a:t>
            </a:r>
          </a:p>
          <a:p>
            <a:pPr marL="171450" indent="-171450" algn="just">
              <a:buFont typeface="Arial" panose="020B0604020202020204" pitchFamily="34" charset="0"/>
              <a:buChar char="•"/>
              <a:tabLst>
                <a:tab pos="85725" algn="l"/>
              </a:tabLst>
            </a:pPr>
            <a:r>
              <a:rPr lang="fr-FR" sz="1100" b="1" dirty="0"/>
              <a:t>Entreprises touristiques dans les secteurs de l’hébergement, la restauration, les  activités de loisirs et réceptives</a:t>
            </a:r>
          </a:p>
          <a:p>
            <a:pPr marL="171450" indent="-171450" algn="just">
              <a:buFont typeface="Arial" panose="020B0604020202020204" pitchFamily="34" charset="0"/>
              <a:buChar char="•"/>
              <a:tabLst>
                <a:tab pos="85725" algn="l"/>
              </a:tabLst>
            </a:pPr>
            <a:endParaRPr lang="fr-FR" sz="1100" b="1" dirty="0"/>
          </a:p>
          <a:p>
            <a:pPr marL="171450" indent="-171450" algn="just">
              <a:buFont typeface="Arial" panose="020B0604020202020204" pitchFamily="34" charset="0"/>
              <a:buChar char="•"/>
              <a:tabLst>
                <a:tab pos="85725" algn="l"/>
              </a:tabLst>
            </a:pPr>
            <a:r>
              <a:rPr lang="fr-FR" sz="1100" b="1" dirty="0"/>
              <a:t>Maitres d’ouvrage public ayant confié l’exploitation à une société privée dans le secteur du tourisme</a:t>
            </a:r>
          </a:p>
          <a:p>
            <a:pPr marL="171450" indent="-171450" algn="just">
              <a:buFont typeface="Arial" panose="020B0604020202020204" pitchFamily="34" charset="0"/>
              <a:buChar char="•"/>
              <a:tabLst>
                <a:tab pos="85725" algn="l"/>
              </a:tabLst>
            </a:pPr>
            <a:endParaRPr lang="fr-FR" sz="1100" b="1" dirty="0"/>
          </a:p>
          <a:p>
            <a:pPr marL="171450" indent="-171450" algn="just">
              <a:buFont typeface="Arial" panose="020B0604020202020204" pitchFamily="34" charset="0"/>
              <a:buChar char="•"/>
              <a:tabLst>
                <a:tab pos="85725" algn="l"/>
              </a:tabLst>
            </a:pPr>
            <a:r>
              <a:rPr lang="fr-FR" sz="1100" b="1" dirty="0"/>
              <a:t>Entreprises B to B éligibles pour les projets d’innovation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391043" y="1052031"/>
            <a:ext cx="3517808" cy="195438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1100" b="1" dirty="0">
                <a:solidFill>
                  <a:srgbClr val="F39C12"/>
                </a:solidFill>
              </a:rPr>
              <a:t>Dépenses éligibles</a:t>
            </a:r>
          </a:p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fr-FR" sz="1100" b="1" dirty="0"/>
              <a:t>Modernisation et mise en conformité en matière de transition énergétique et solidaire </a:t>
            </a:r>
            <a:r>
              <a:rPr lang="fr-FR" sz="1100" dirty="0"/>
              <a:t>sécurité incendie, accessibilité, efficacité et la sobriété énergétique </a:t>
            </a:r>
          </a:p>
          <a:p>
            <a:pPr marL="538163"/>
            <a:r>
              <a:rPr lang="fr-FR" sz="1100" b="1" i="1" dirty="0"/>
              <a:t>Dépenses minimales: 20 000 €</a:t>
            </a:r>
            <a:endParaRPr lang="fr-FR" sz="1100" b="1" dirty="0"/>
          </a:p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fr-FR" sz="1100" b="1" dirty="0"/>
              <a:t>Conseil stratégique </a:t>
            </a:r>
            <a:endParaRPr lang="fr-FR" sz="1100" dirty="0"/>
          </a:p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fr-FR" sz="1100" b="1" dirty="0"/>
              <a:t>Stratégie numérique</a:t>
            </a:r>
          </a:p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fr-FR" sz="1100" b="1" dirty="0"/>
              <a:t>Stratégie d’innovation</a:t>
            </a:r>
          </a:p>
          <a:p>
            <a:pPr marL="177800" lvl="0" indent="-177800">
              <a:buFont typeface="Arial" panose="020B0604020202020204" pitchFamily="34" charset="0"/>
              <a:buChar char="•"/>
            </a:pPr>
            <a:r>
              <a:rPr lang="fr-FR" sz="1100" b="1" dirty="0"/>
              <a:t>Stratégie à l’internationale</a:t>
            </a:r>
          </a:p>
          <a:p>
            <a:pPr marL="538163"/>
            <a:r>
              <a:rPr lang="fr-FR" sz="1100" b="1" i="1" dirty="0"/>
              <a:t>Dépenses minimales: 4 000 €</a:t>
            </a:r>
          </a:p>
        </p:txBody>
      </p:sp>
    </p:spTree>
    <p:extLst>
      <p:ext uri="{BB962C8B-B14F-4D97-AF65-F5344CB8AC3E}">
        <p14:creationId xmlns:p14="http://schemas.microsoft.com/office/powerpoint/2010/main" val="4222244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0" grpId="0" animBg="1"/>
      <p:bldP spid="33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re 2"/>
          <p:cNvSpPr>
            <a:spLocks noGrp="1"/>
          </p:cNvSpPr>
          <p:nvPr>
            <p:ph type="title"/>
          </p:nvPr>
        </p:nvSpPr>
        <p:spPr>
          <a:xfrm>
            <a:off x="984885" y="199528"/>
            <a:ext cx="7812867" cy="644030"/>
          </a:xfrm>
          <a:prstGeom prst="rect">
            <a:avLst/>
          </a:prstGeom>
          <a:solidFill>
            <a:srgbClr val="F5EA0B"/>
          </a:solidFill>
        </p:spPr>
        <p:txBody>
          <a:bodyPr anchor="ctr" anchorCtr="0"/>
          <a:lstStyle/>
          <a:p>
            <a:pPr algn="ctr"/>
            <a:r>
              <a:rPr lang="fr-FR" sz="1800" b="1" cap="all" dirty="0">
                <a:ea typeface="Verdana" pitchFamily="34" charset="0"/>
                <a:cs typeface="Verdana" pitchFamily="34" charset="0"/>
              </a:rPr>
              <a:t>CONTRAT  DEVELOPPEMENT ET D’INNOVATION TOURISTIQUES</a:t>
            </a:r>
          </a:p>
        </p:txBody>
      </p:sp>
      <p:grpSp>
        <p:nvGrpSpPr>
          <p:cNvPr id="17" name="Group 31"/>
          <p:cNvGrpSpPr/>
          <p:nvPr/>
        </p:nvGrpSpPr>
        <p:grpSpPr>
          <a:xfrm>
            <a:off x="5807939" y="1118196"/>
            <a:ext cx="2955968" cy="563859"/>
            <a:chOff x="203098" y="4437511"/>
            <a:chExt cx="3249171" cy="563859"/>
          </a:xfrm>
        </p:grpSpPr>
        <p:sp>
          <p:nvSpPr>
            <p:cNvPr id="18" name="Rectangle 17"/>
            <p:cNvSpPr/>
            <p:nvPr/>
          </p:nvSpPr>
          <p:spPr>
            <a:xfrm>
              <a:off x="203098" y="4437511"/>
              <a:ext cx="324917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 defTabSz="914354"/>
              <a:endParaRPr lang="fr-FR" sz="900" b="1" dirty="0">
                <a:solidFill>
                  <a:srgbClr val="F39C12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3099" y="4770538"/>
              <a:ext cx="3249170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7800" indent="-177800">
                <a:buFont typeface="Arial" panose="020B0604020202020204" pitchFamily="34" charset="0"/>
                <a:buChar char="•"/>
              </a:pPr>
              <a:endParaRPr lang="fr-FR" sz="9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4860032" y="2848412"/>
            <a:ext cx="4140460" cy="144655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dirty="0">
                <a:solidFill>
                  <a:srgbClr val="389E92"/>
                </a:solidFill>
              </a:rPr>
              <a:t>Aides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fr-FR" sz="1100" dirty="0"/>
              <a:t>Sous forme de </a:t>
            </a:r>
            <a:r>
              <a:rPr lang="fr-FR" sz="1100" b="1" dirty="0"/>
              <a:t>subvention et/ou d’avance remboursable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b="1" dirty="0"/>
              <a:t>Taux d’aide </a:t>
            </a:r>
            <a:r>
              <a:rPr lang="fr-FR" sz="1100" b="1" u="sng" dirty="0"/>
              <a:t>maximum</a:t>
            </a:r>
            <a:r>
              <a:rPr lang="fr-FR" sz="1100" b="1" dirty="0"/>
              <a:t> </a:t>
            </a:r>
            <a:r>
              <a:rPr lang="fr-FR" sz="1100" dirty="0"/>
              <a:t>: </a:t>
            </a:r>
            <a:r>
              <a:rPr lang="fr-FR" sz="1100" b="1" dirty="0"/>
              <a:t>15% à 30% </a:t>
            </a:r>
            <a:r>
              <a:rPr lang="fr-FR" sz="1100" dirty="0"/>
              <a:t>pour les projets de développement et jusqu’à </a:t>
            </a:r>
            <a:r>
              <a:rPr lang="fr-FR" sz="1100" b="1" dirty="0"/>
              <a:t>50%</a:t>
            </a:r>
            <a:r>
              <a:rPr lang="fr-FR" sz="1100" dirty="0"/>
              <a:t> pour les projets qualifiés d’innovant via un comité d’expert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fr-FR" sz="1100" b="1" dirty="0"/>
              <a:t>Plafond subvention </a:t>
            </a:r>
            <a:r>
              <a:rPr lang="fr-FR" sz="1100" dirty="0"/>
              <a:t>: </a:t>
            </a:r>
            <a:r>
              <a:rPr lang="fr-FR" sz="1100" b="1" dirty="0"/>
              <a:t>100 000 €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fr-FR" sz="1100" b="1" dirty="0"/>
              <a:t>Avance remboursable</a:t>
            </a:r>
            <a:r>
              <a:rPr lang="fr-FR" sz="1100" dirty="0"/>
              <a:t>: </a:t>
            </a:r>
            <a:r>
              <a:rPr lang="fr-FR" sz="1100" b="1" dirty="0"/>
              <a:t>de 100 000 € à 500 000€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5624" y="1220857"/>
            <a:ext cx="2796953" cy="7694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 defTabSz="914354"/>
            <a:r>
              <a:rPr lang="fr-FR" sz="1100" b="1" dirty="0">
                <a:solidFill>
                  <a:srgbClr val="4F8DD1"/>
                </a:solidFill>
              </a:rPr>
              <a:t>Objectif</a:t>
            </a:r>
          </a:p>
          <a:p>
            <a:pPr algn="just" defTabSz="914354"/>
            <a:r>
              <a:rPr lang="fr-FR" sz="1100" b="1" dirty="0"/>
              <a:t>Accompagner un projet global de développement sur 24 mois ou 36 mois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17471" y="3097491"/>
            <a:ext cx="2626338" cy="7694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85725" algn="l"/>
              </a:tabLst>
            </a:pPr>
            <a:r>
              <a:rPr lang="fr-FR" sz="1100" b="1" dirty="0">
                <a:solidFill>
                  <a:srgbClr val="C0392B"/>
                </a:solidFill>
              </a:rPr>
              <a:t>Entreprises éligibles</a:t>
            </a:r>
          </a:p>
          <a:p>
            <a:pPr algn="just">
              <a:tabLst>
                <a:tab pos="85725" algn="l"/>
              </a:tabLst>
            </a:pPr>
            <a:endParaRPr lang="fr-FR" sz="1100" b="1" dirty="0">
              <a:solidFill>
                <a:srgbClr val="C0392B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  <a:tabLst>
                <a:tab pos="85725" algn="l"/>
              </a:tabLst>
            </a:pPr>
            <a:r>
              <a:rPr lang="fr-FR" sz="1100" b="1" dirty="0"/>
              <a:t>Mêmes catégories que le PASS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860032" y="1190313"/>
            <a:ext cx="4032448" cy="161582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dirty="0">
                <a:solidFill>
                  <a:srgbClr val="F39C12"/>
                </a:solidFill>
              </a:rPr>
              <a:t>Dépenses éligibles</a:t>
            </a:r>
          </a:p>
          <a:p>
            <a:pPr marL="177800" lvl="0" indent="-177800" algn="just">
              <a:buFont typeface="Arial" panose="020B0604020202020204" pitchFamily="34" charset="0"/>
              <a:buChar char="•"/>
            </a:pPr>
            <a:r>
              <a:rPr lang="fr-FR" sz="1100" b="1" dirty="0"/>
              <a:t>Inv. immatériels : </a:t>
            </a:r>
            <a:r>
              <a:rPr lang="fr-FR" sz="1100" dirty="0"/>
              <a:t>conseil, diagnostics/ études, outil numérique, logiciel de gestion/management, actions de promotion et de prospective à l’internationale</a:t>
            </a:r>
            <a:endParaRPr lang="fr-FR" sz="1100" b="1" dirty="0"/>
          </a:p>
          <a:p>
            <a:pPr marL="177800" indent="-177800" algn="just">
              <a:buFont typeface="Arial" panose="020B0604020202020204" pitchFamily="34" charset="0"/>
              <a:buChar char="•"/>
            </a:pPr>
            <a:r>
              <a:rPr lang="fr-FR" sz="1100" b="1" dirty="0"/>
              <a:t>Inv. matériels : </a:t>
            </a:r>
            <a:r>
              <a:rPr lang="fr-FR" sz="1100" dirty="0"/>
              <a:t>création/ extension/ modernisation bâtiment, aménagements intérieurs et extérieurs, mobiliers, équipements…</a:t>
            </a:r>
          </a:p>
          <a:p>
            <a:pPr marL="538163" algn="just"/>
            <a:r>
              <a:rPr lang="fr-FR" sz="1100" b="1" i="1" dirty="0"/>
              <a:t>Dépenses minimales: 100 000 €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9532" y="4464690"/>
            <a:ext cx="8208912" cy="600164"/>
          </a:xfrm>
          <a:prstGeom prst="rect">
            <a:avLst/>
          </a:prstGeom>
          <a:solidFill>
            <a:srgbClr val="4D4D4D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1100" b="1" dirty="0">
                <a:solidFill>
                  <a:schemeClr val="bg1"/>
                </a:solidFill>
              </a:rPr>
              <a:t>Le taux d’aide appliqué est fonction de différents critères : localisation géographique (zone AFR), montée en gamme, nouvelles clientèles cibles, innovation, création d’emploi, insertion du projet sur le territoire, développement durable…  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2843809" y="1851670"/>
            <a:ext cx="1931958" cy="1793602"/>
            <a:chOff x="3167844" y="1671650"/>
            <a:chExt cx="2484276" cy="2448271"/>
          </a:xfrm>
        </p:grpSpPr>
        <p:grpSp>
          <p:nvGrpSpPr>
            <p:cNvPr id="5" name="Group 16"/>
            <p:cNvGrpSpPr/>
            <p:nvPr/>
          </p:nvGrpSpPr>
          <p:grpSpPr>
            <a:xfrm>
              <a:off x="3167844" y="1671650"/>
              <a:ext cx="2484276" cy="2448271"/>
              <a:chOff x="5024185" y="2044103"/>
              <a:chExt cx="2155088" cy="2150200"/>
            </a:xfrm>
          </p:grpSpPr>
          <p:sp>
            <p:nvSpPr>
              <p:cNvPr id="6" name="Shape 1755"/>
              <p:cNvSpPr/>
              <p:nvPr/>
            </p:nvSpPr>
            <p:spPr>
              <a:xfrm>
                <a:off x="5024185" y="2044103"/>
                <a:ext cx="1078156" cy="10757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cubicBezTo>
                      <a:pt x="18871" y="0"/>
                      <a:pt x="18871" y="0"/>
                      <a:pt x="18871" y="0"/>
                    </a:cubicBezTo>
                    <a:cubicBezTo>
                      <a:pt x="18871" y="4250"/>
                      <a:pt x="18871" y="4250"/>
                      <a:pt x="18871" y="4250"/>
                    </a:cubicBezTo>
                    <a:cubicBezTo>
                      <a:pt x="17652" y="4483"/>
                      <a:pt x="16374" y="4832"/>
                      <a:pt x="15271" y="5240"/>
                    </a:cubicBezTo>
                    <a:cubicBezTo>
                      <a:pt x="13123" y="1514"/>
                      <a:pt x="13123" y="1514"/>
                      <a:pt x="13123" y="1514"/>
                    </a:cubicBezTo>
                    <a:cubicBezTo>
                      <a:pt x="8419" y="4250"/>
                      <a:pt x="8419" y="4250"/>
                      <a:pt x="8419" y="4250"/>
                    </a:cubicBezTo>
                    <a:cubicBezTo>
                      <a:pt x="10568" y="7918"/>
                      <a:pt x="10568" y="7918"/>
                      <a:pt x="10568" y="7918"/>
                    </a:cubicBezTo>
                    <a:cubicBezTo>
                      <a:pt x="9639" y="8733"/>
                      <a:pt x="8710" y="9665"/>
                      <a:pt x="7955" y="10654"/>
                    </a:cubicBezTo>
                    <a:cubicBezTo>
                      <a:pt x="4239" y="8500"/>
                      <a:pt x="4239" y="8500"/>
                      <a:pt x="4239" y="8500"/>
                    </a:cubicBezTo>
                    <a:cubicBezTo>
                      <a:pt x="1626" y="13100"/>
                      <a:pt x="1626" y="13100"/>
                      <a:pt x="1626" y="13100"/>
                    </a:cubicBezTo>
                    <a:cubicBezTo>
                      <a:pt x="5284" y="15254"/>
                      <a:pt x="5284" y="15254"/>
                      <a:pt x="5284" y="15254"/>
                    </a:cubicBezTo>
                    <a:cubicBezTo>
                      <a:pt x="4761" y="16477"/>
                      <a:pt x="4529" y="17641"/>
                      <a:pt x="4297" y="18922"/>
                    </a:cubicBezTo>
                    <a:cubicBezTo>
                      <a:pt x="0" y="18922"/>
                      <a:pt x="0" y="18922"/>
                      <a:pt x="0" y="18922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980B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L="0" marR="0" lvl="0" indent="0" defTabSz="91435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/>
                </a:pPr>
                <a:endParaRPr kumimoji="0" sz="900" b="0" i="0" u="none" strike="noStrike" kern="0" cap="none" spc="0" normalizeH="0" baseline="0" noProof="0">
                  <a:ln>
                    <a:noFill/>
                  </a:ln>
                  <a:solidFill>
                    <a:srgbClr val="95A5A6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" name="Shape 1758"/>
              <p:cNvSpPr/>
              <p:nvPr/>
            </p:nvSpPr>
            <p:spPr>
              <a:xfrm>
                <a:off x="6102338" y="2044103"/>
                <a:ext cx="1076935" cy="10757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2678" y="0"/>
                      <a:pt x="2678" y="0"/>
                      <a:pt x="2678" y="0"/>
                    </a:cubicBezTo>
                    <a:cubicBezTo>
                      <a:pt x="2678" y="4250"/>
                      <a:pt x="2678" y="4250"/>
                      <a:pt x="2678" y="4250"/>
                    </a:cubicBezTo>
                    <a:cubicBezTo>
                      <a:pt x="3901" y="4483"/>
                      <a:pt x="5182" y="4832"/>
                      <a:pt x="6288" y="5240"/>
                    </a:cubicBezTo>
                    <a:cubicBezTo>
                      <a:pt x="8442" y="1514"/>
                      <a:pt x="8442" y="1514"/>
                      <a:pt x="8442" y="1514"/>
                    </a:cubicBezTo>
                    <a:cubicBezTo>
                      <a:pt x="13158" y="4250"/>
                      <a:pt x="13158" y="4250"/>
                      <a:pt x="13158" y="4250"/>
                    </a:cubicBezTo>
                    <a:cubicBezTo>
                      <a:pt x="11004" y="7918"/>
                      <a:pt x="11004" y="7918"/>
                      <a:pt x="11004" y="7918"/>
                    </a:cubicBezTo>
                    <a:cubicBezTo>
                      <a:pt x="11994" y="8733"/>
                      <a:pt x="12867" y="9665"/>
                      <a:pt x="13624" y="10654"/>
                    </a:cubicBezTo>
                    <a:cubicBezTo>
                      <a:pt x="17350" y="8500"/>
                      <a:pt x="17350" y="8500"/>
                      <a:pt x="17350" y="8500"/>
                    </a:cubicBezTo>
                    <a:cubicBezTo>
                      <a:pt x="20028" y="13100"/>
                      <a:pt x="20028" y="13100"/>
                      <a:pt x="20028" y="13100"/>
                    </a:cubicBezTo>
                    <a:cubicBezTo>
                      <a:pt x="16360" y="15254"/>
                      <a:pt x="16360" y="15254"/>
                      <a:pt x="16360" y="15254"/>
                    </a:cubicBezTo>
                    <a:cubicBezTo>
                      <a:pt x="16826" y="16477"/>
                      <a:pt x="17117" y="17641"/>
                      <a:pt x="17292" y="18922"/>
                    </a:cubicBezTo>
                    <a:cubicBezTo>
                      <a:pt x="21600" y="18922"/>
                      <a:pt x="21600" y="18922"/>
                      <a:pt x="21600" y="18922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39C1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L="0" marR="0" lvl="0" indent="0" defTabSz="91435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/>
                </a:pPr>
                <a:endParaRPr kumimoji="0" sz="900" b="0" i="0" u="none" strike="noStrike" kern="0" cap="none" spc="0" normalizeH="0" baseline="0" noProof="0">
                  <a:ln>
                    <a:noFill/>
                  </a:ln>
                  <a:solidFill>
                    <a:srgbClr val="95A5A6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" name="Shape 1761"/>
              <p:cNvSpPr/>
              <p:nvPr/>
            </p:nvSpPr>
            <p:spPr>
              <a:xfrm>
                <a:off x="6102338" y="3119813"/>
                <a:ext cx="1076935" cy="10744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678" y="21600"/>
                      <a:pt x="2678" y="21600"/>
                      <a:pt x="2678" y="21600"/>
                    </a:cubicBezTo>
                    <a:cubicBezTo>
                      <a:pt x="2678" y="17408"/>
                      <a:pt x="2678" y="17408"/>
                      <a:pt x="2678" y="17408"/>
                    </a:cubicBezTo>
                    <a:cubicBezTo>
                      <a:pt x="3901" y="17175"/>
                      <a:pt x="5182" y="16826"/>
                      <a:pt x="6288" y="16418"/>
                    </a:cubicBezTo>
                    <a:cubicBezTo>
                      <a:pt x="8442" y="20086"/>
                      <a:pt x="8442" y="20086"/>
                      <a:pt x="8442" y="20086"/>
                    </a:cubicBezTo>
                    <a:cubicBezTo>
                      <a:pt x="13158" y="17408"/>
                      <a:pt x="13158" y="17408"/>
                      <a:pt x="13158" y="17408"/>
                    </a:cubicBezTo>
                    <a:cubicBezTo>
                      <a:pt x="11004" y="13740"/>
                      <a:pt x="11004" y="13740"/>
                      <a:pt x="11004" y="13740"/>
                    </a:cubicBezTo>
                    <a:cubicBezTo>
                      <a:pt x="11994" y="12867"/>
                      <a:pt x="12867" y="11994"/>
                      <a:pt x="13624" y="11004"/>
                    </a:cubicBezTo>
                    <a:cubicBezTo>
                      <a:pt x="17350" y="13158"/>
                      <a:pt x="17350" y="13158"/>
                      <a:pt x="17350" y="13158"/>
                    </a:cubicBezTo>
                    <a:cubicBezTo>
                      <a:pt x="20028" y="8500"/>
                      <a:pt x="20028" y="8500"/>
                      <a:pt x="20028" y="8500"/>
                    </a:cubicBezTo>
                    <a:cubicBezTo>
                      <a:pt x="16360" y="6346"/>
                      <a:pt x="16360" y="6346"/>
                      <a:pt x="16360" y="6346"/>
                    </a:cubicBezTo>
                    <a:cubicBezTo>
                      <a:pt x="16826" y="5182"/>
                      <a:pt x="17117" y="4017"/>
                      <a:pt x="17292" y="2678"/>
                    </a:cubicBezTo>
                    <a:cubicBezTo>
                      <a:pt x="21600" y="2678"/>
                      <a:pt x="21600" y="2678"/>
                      <a:pt x="21600" y="2678"/>
                    </a:cubicBezTo>
                    <a:cubicBezTo>
                      <a:pt x="21600" y="0"/>
                      <a:pt x="21600" y="0"/>
                      <a:pt x="2160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389E9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L="0" marR="0" lvl="0" indent="0" defTabSz="91435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/>
                </a:pPr>
                <a:endParaRPr kumimoji="0" sz="900" b="0" i="0" u="none" strike="noStrike" kern="0" cap="none" spc="0" normalizeH="0" baseline="0" noProof="0">
                  <a:ln>
                    <a:noFill/>
                  </a:ln>
                  <a:solidFill>
                    <a:srgbClr val="95A5A6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" name="Shape 1764"/>
              <p:cNvSpPr/>
              <p:nvPr/>
            </p:nvSpPr>
            <p:spPr>
              <a:xfrm>
                <a:off x="5024185" y="3119813"/>
                <a:ext cx="1078156" cy="10744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871" y="21600"/>
                      <a:pt x="18871" y="21600"/>
                      <a:pt x="18871" y="21600"/>
                    </a:cubicBezTo>
                    <a:cubicBezTo>
                      <a:pt x="18871" y="17408"/>
                      <a:pt x="18871" y="17408"/>
                      <a:pt x="18871" y="17408"/>
                    </a:cubicBezTo>
                    <a:cubicBezTo>
                      <a:pt x="17652" y="17175"/>
                      <a:pt x="16374" y="16826"/>
                      <a:pt x="15271" y="16418"/>
                    </a:cubicBezTo>
                    <a:cubicBezTo>
                      <a:pt x="13123" y="20086"/>
                      <a:pt x="13123" y="20086"/>
                      <a:pt x="13123" y="20086"/>
                    </a:cubicBezTo>
                    <a:cubicBezTo>
                      <a:pt x="8419" y="17408"/>
                      <a:pt x="8419" y="17408"/>
                      <a:pt x="8419" y="17408"/>
                    </a:cubicBezTo>
                    <a:cubicBezTo>
                      <a:pt x="10568" y="13740"/>
                      <a:pt x="10568" y="13740"/>
                      <a:pt x="10568" y="13740"/>
                    </a:cubicBezTo>
                    <a:cubicBezTo>
                      <a:pt x="9639" y="12867"/>
                      <a:pt x="8710" y="11994"/>
                      <a:pt x="7955" y="11004"/>
                    </a:cubicBezTo>
                    <a:cubicBezTo>
                      <a:pt x="4239" y="13158"/>
                      <a:pt x="4239" y="13158"/>
                      <a:pt x="4239" y="13158"/>
                    </a:cubicBezTo>
                    <a:cubicBezTo>
                      <a:pt x="1626" y="8500"/>
                      <a:pt x="1626" y="8500"/>
                      <a:pt x="1626" y="8500"/>
                    </a:cubicBezTo>
                    <a:cubicBezTo>
                      <a:pt x="5284" y="6346"/>
                      <a:pt x="5284" y="6346"/>
                      <a:pt x="5284" y="6346"/>
                    </a:cubicBezTo>
                    <a:cubicBezTo>
                      <a:pt x="4761" y="5182"/>
                      <a:pt x="4529" y="4017"/>
                      <a:pt x="4297" y="2678"/>
                    </a:cubicBezTo>
                    <a:cubicBezTo>
                      <a:pt x="0" y="2678"/>
                      <a:pt x="0" y="2678"/>
                      <a:pt x="0" y="267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1600" y="0"/>
                      <a:pt x="21600" y="0"/>
                      <a:pt x="21600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C0392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marL="0" marR="0" lvl="0" indent="0" defTabSz="91435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400"/>
                </a:pPr>
                <a:endParaRPr kumimoji="0" sz="900" b="0" i="0" u="none" strike="noStrike" kern="0" cap="none" spc="0" normalizeH="0" baseline="0" noProof="0">
                  <a:ln>
                    <a:noFill/>
                  </a:ln>
                  <a:solidFill>
                    <a:srgbClr val="95A5A6"/>
                  </a:solidFill>
                  <a:effectLst/>
                  <a:uLnTx/>
                  <a:uFillTx/>
                </a:endParaRPr>
              </a:p>
            </p:txBody>
          </p:sp>
        </p:grpSp>
        <p:pic>
          <p:nvPicPr>
            <p:cNvPr id="13" name="Graphic 11" descr="Bullseye">
              <a:extLst>
                <a:ext uri="{FF2B5EF4-FFF2-40B4-BE49-F238E27FC236}">
                  <a16:creationId xmlns:a16="http://schemas.microsoft.com/office/drawing/2014/main" id="{967A7DE1-00A5-46B0-9BA7-2411DC5878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72915" y="2311877"/>
              <a:ext cx="444820" cy="461224"/>
            </a:xfrm>
            <a:prstGeom prst="rect">
              <a:avLst/>
            </a:prstGeom>
          </p:spPr>
        </p:pic>
        <p:sp>
          <p:nvSpPr>
            <p:cNvPr id="14" name="Freeform 425">
              <a:extLst>
                <a:ext uri="{FF2B5EF4-FFF2-40B4-BE49-F238E27FC236}">
                  <a16:creationId xmlns:a16="http://schemas.microsoft.com/office/drawing/2014/main" id="{92DF517B-9225-46B4-B25E-CF552CC38717}"/>
                </a:ext>
              </a:extLst>
            </p:cNvPr>
            <p:cNvSpPr/>
            <p:nvPr/>
          </p:nvSpPr>
          <p:spPr>
            <a:xfrm>
              <a:off x="3789265" y="3130989"/>
              <a:ext cx="494703" cy="472750"/>
            </a:xfrm>
            <a:custGeom>
              <a:avLst/>
              <a:gdLst>
                <a:gd name="connsiteX0" fmla="*/ 169590 w 540885"/>
                <a:gd name="connsiteY0" fmla="*/ 270443 h 504826"/>
                <a:gd name="connsiteX1" fmla="*/ 181704 w 540885"/>
                <a:gd name="connsiteY1" fmla="*/ 276500 h 504826"/>
                <a:gd name="connsiteX2" fmla="*/ 202269 w 540885"/>
                <a:gd name="connsiteY2" fmla="*/ 290022 h 504826"/>
                <a:gd name="connsiteX3" fmla="*/ 232412 w 540885"/>
                <a:gd name="connsiteY3" fmla="*/ 303544 h 504826"/>
                <a:gd name="connsiteX4" fmla="*/ 270443 w 540885"/>
                <a:gd name="connsiteY4" fmla="*/ 309601 h 504826"/>
                <a:gd name="connsiteX5" fmla="*/ 308473 w 540885"/>
                <a:gd name="connsiteY5" fmla="*/ 303544 h 504826"/>
                <a:gd name="connsiteX6" fmla="*/ 338617 w 540885"/>
                <a:gd name="connsiteY6" fmla="*/ 290022 h 504826"/>
                <a:gd name="connsiteX7" fmla="*/ 359181 w 540885"/>
                <a:gd name="connsiteY7" fmla="*/ 276500 h 504826"/>
                <a:gd name="connsiteX8" fmla="*/ 371295 w 540885"/>
                <a:gd name="connsiteY8" fmla="*/ 270443 h 504826"/>
                <a:gd name="connsiteX9" fmla="*/ 402705 w 540885"/>
                <a:gd name="connsiteY9" fmla="*/ 276077 h 504826"/>
                <a:gd name="connsiteX10" fmla="*/ 426792 w 540885"/>
                <a:gd name="connsiteY10" fmla="*/ 291149 h 504826"/>
                <a:gd name="connsiteX11" fmla="*/ 444258 w 540885"/>
                <a:gd name="connsiteY11" fmla="*/ 313967 h 504826"/>
                <a:gd name="connsiteX12" fmla="*/ 456371 w 540885"/>
                <a:gd name="connsiteY12" fmla="*/ 341434 h 504826"/>
                <a:gd name="connsiteX13" fmla="*/ 463837 w 540885"/>
                <a:gd name="connsiteY13" fmla="*/ 372000 h 504826"/>
                <a:gd name="connsiteX14" fmla="*/ 467781 w 540885"/>
                <a:gd name="connsiteY14" fmla="*/ 402706 h 504826"/>
                <a:gd name="connsiteX15" fmla="*/ 468767 w 540885"/>
                <a:gd name="connsiteY15" fmla="*/ 431863 h 504826"/>
                <a:gd name="connsiteX16" fmla="*/ 448202 w 540885"/>
                <a:gd name="connsiteY16" fmla="*/ 485247 h 504826"/>
                <a:gd name="connsiteX17" fmla="*/ 393550 w 540885"/>
                <a:gd name="connsiteY17" fmla="*/ 504826 h 504826"/>
                <a:gd name="connsiteX18" fmla="*/ 147335 w 540885"/>
                <a:gd name="connsiteY18" fmla="*/ 504826 h 504826"/>
                <a:gd name="connsiteX19" fmla="*/ 92683 w 540885"/>
                <a:gd name="connsiteY19" fmla="*/ 485247 h 504826"/>
                <a:gd name="connsiteX20" fmla="*/ 72118 w 540885"/>
                <a:gd name="connsiteY20" fmla="*/ 431863 h 504826"/>
                <a:gd name="connsiteX21" fmla="*/ 73104 w 540885"/>
                <a:gd name="connsiteY21" fmla="*/ 402706 h 504826"/>
                <a:gd name="connsiteX22" fmla="*/ 77049 w 540885"/>
                <a:gd name="connsiteY22" fmla="*/ 372000 h 504826"/>
                <a:gd name="connsiteX23" fmla="*/ 84514 w 540885"/>
                <a:gd name="connsiteY23" fmla="*/ 341434 h 504826"/>
                <a:gd name="connsiteX24" fmla="*/ 96628 w 540885"/>
                <a:gd name="connsiteY24" fmla="*/ 313967 h 504826"/>
                <a:gd name="connsiteX25" fmla="*/ 114093 w 540885"/>
                <a:gd name="connsiteY25" fmla="*/ 291149 h 504826"/>
                <a:gd name="connsiteX26" fmla="*/ 138180 w 540885"/>
                <a:gd name="connsiteY26" fmla="*/ 276077 h 504826"/>
                <a:gd name="connsiteX27" fmla="*/ 169590 w 540885"/>
                <a:gd name="connsiteY27" fmla="*/ 270443 h 504826"/>
                <a:gd name="connsiteX28" fmla="*/ 505953 w 540885"/>
                <a:gd name="connsiteY28" fmla="*/ 144237 h 504826"/>
                <a:gd name="connsiteX29" fmla="*/ 540885 w 540885"/>
                <a:gd name="connsiteY29" fmla="*/ 243680 h 504826"/>
                <a:gd name="connsiteX30" fmla="*/ 525109 w 540885"/>
                <a:gd name="connsiteY30" fmla="*/ 277063 h 504826"/>
                <a:gd name="connsiteX31" fmla="*/ 486233 w 540885"/>
                <a:gd name="connsiteY31" fmla="*/ 288472 h 504826"/>
                <a:gd name="connsiteX32" fmla="*/ 448484 w 540885"/>
                <a:gd name="connsiteY32" fmla="*/ 288472 h 504826"/>
                <a:gd name="connsiteX33" fmla="*/ 373830 w 540885"/>
                <a:gd name="connsiteY33" fmla="*/ 252413 h 504826"/>
                <a:gd name="connsiteX34" fmla="*/ 396649 w 540885"/>
                <a:gd name="connsiteY34" fmla="*/ 180296 h 504826"/>
                <a:gd name="connsiteX35" fmla="*/ 395240 w 540885"/>
                <a:gd name="connsiteY35" fmla="*/ 161703 h 504826"/>
                <a:gd name="connsiteX36" fmla="*/ 432708 w 540885"/>
                <a:gd name="connsiteY36" fmla="*/ 168182 h 504826"/>
                <a:gd name="connsiteX37" fmla="*/ 466231 w 540885"/>
                <a:gd name="connsiteY37" fmla="*/ 162125 h 504826"/>
                <a:gd name="connsiteX38" fmla="*/ 493698 w 540885"/>
                <a:gd name="connsiteY38" fmla="*/ 150153 h 504826"/>
                <a:gd name="connsiteX39" fmla="*/ 505953 w 540885"/>
                <a:gd name="connsiteY39" fmla="*/ 144237 h 504826"/>
                <a:gd name="connsiteX40" fmla="*/ 34932 w 540885"/>
                <a:gd name="connsiteY40" fmla="*/ 144237 h 504826"/>
                <a:gd name="connsiteX41" fmla="*/ 47187 w 540885"/>
                <a:gd name="connsiteY41" fmla="*/ 150153 h 504826"/>
                <a:gd name="connsiteX42" fmla="*/ 74653 w 540885"/>
                <a:gd name="connsiteY42" fmla="*/ 162125 h 504826"/>
                <a:gd name="connsiteX43" fmla="*/ 108176 w 540885"/>
                <a:gd name="connsiteY43" fmla="*/ 168182 h 504826"/>
                <a:gd name="connsiteX44" fmla="*/ 145644 w 540885"/>
                <a:gd name="connsiteY44" fmla="*/ 161703 h 504826"/>
                <a:gd name="connsiteX45" fmla="*/ 144235 w 540885"/>
                <a:gd name="connsiteY45" fmla="*/ 180296 h 504826"/>
                <a:gd name="connsiteX46" fmla="*/ 167054 w 540885"/>
                <a:gd name="connsiteY46" fmla="*/ 252413 h 504826"/>
                <a:gd name="connsiteX47" fmla="*/ 92401 w 540885"/>
                <a:gd name="connsiteY47" fmla="*/ 288472 h 504826"/>
                <a:gd name="connsiteX48" fmla="*/ 54652 w 540885"/>
                <a:gd name="connsiteY48" fmla="*/ 288472 h 504826"/>
                <a:gd name="connsiteX49" fmla="*/ 15776 w 540885"/>
                <a:gd name="connsiteY49" fmla="*/ 277063 h 504826"/>
                <a:gd name="connsiteX50" fmla="*/ 0 w 540885"/>
                <a:gd name="connsiteY50" fmla="*/ 243680 h 504826"/>
                <a:gd name="connsiteX51" fmla="*/ 34932 w 540885"/>
                <a:gd name="connsiteY51" fmla="*/ 144237 h 504826"/>
                <a:gd name="connsiteX52" fmla="*/ 270442 w 540885"/>
                <a:gd name="connsiteY52" fmla="*/ 72119 h 504826"/>
                <a:gd name="connsiteX53" fmla="*/ 346926 w 540885"/>
                <a:gd name="connsiteY53" fmla="*/ 103811 h 504826"/>
                <a:gd name="connsiteX54" fmla="*/ 378619 w 540885"/>
                <a:gd name="connsiteY54" fmla="*/ 180296 h 504826"/>
                <a:gd name="connsiteX55" fmla="*/ 346926 w 540885"/>
                <a:gd name="connsiteY55" fmla="*/ 256780 h 504826"/>
                <a:gd name="connsiteX56" fmla="*/ 270442 w 540885"/>
                <a:gd name="connsiteY56" fmla="*/ 288472 h 504826"/>
                <a:gd name="connsiteX57" fmla="*/ 193957 w 540885"/>
                <a:gd name="connsiteY57" fmla="*/ 256780 h 504826"/>
                <a:gd name="connsiteX58" fmla="*/ 162265 w 540885"/>
                <a:gd name="connsiteY58" fmla="*/ 180296 h 504826"/>
                <a:gd name="connsiteX59" fmla="*/ 193957 w 540885"/>
                <a:gd name="connsiteY59" fmla="*/ 103811 h 504826"/>
                <a:gd name="connsiteX60" fmla="*/ 270442 w 540885"/>
                <a:gd name="connsiteY60" fmla="*/ 72119 h 504826"/>
                <a:gd name="connsiteX61" fmla="*/ 432707 w 540885"/>
                <a:gd name="connsiteY61" fmla="*/ 0 h 504826"/>
                <a:gd name="connsiteX62" fmla="*/ 483697 w 540885"/>
                <a:gd name="connsiteY62" fmla="*/ 21128 h 504826"/>
                <a:gd name="connsiteX63" fmla="*/ 504825 w 540885"/>
                <a:gd name="connsiteY63" fmla="*/ 72118 h 504826"/>
                <a:gd name="connsiteX64" fmla="*/ 483697 w 540885"/>
                <a:gd name="connsiteY64" fmla="*/ 123108 h 504826"/>
                <a:gd name="connsiteX65" fmla="*/ 432707 w 540885"/>
                <a:gd name="connsiteY65" fmla="*/ 144236 h 504826"/>
                <a:gd name="connsiteX66" fmla="*/ 381717 w 540885"/>
                <a:gd name="connsiteY66" fmla="*/ 123108 h 504826"/>
                <a:gd name="connsiteX67" fmla="*/ 360589 w 540885"/>
                <a:gd name="connsiteY67" fmla="*/ 72118 h 504826"/>
                <a:gd name="connsiteX68" fmla="*/ 381717 w 540885"/>
                <a:gd name="connsiteY68" fmla="*/ 21128 h 504826"/>
                <a:gd name="connsiteX69" fmla="*/ 432707 w 540885"/>
                <a:gd name="connsiteY69" fmla="*/ 0 h 504826"/>
                <a:gd name="connsiteX70" fmla="*/ 108176 w 540885"/>
                <a:gd name="connsiteY70" fmla="*/ 0 h 504826"/>
                <a:gd name="connsiteX71" fmla="*/ 159167 w 540885"/>
                <a:gd name="connsiteY71" fmla="*/ 21128 h 504826"/>
                <a:gd name="connsiteX72" fmla="*/ 180295 w 540885"/>
                <a:gd name="connsiteY72" fmla="*/ 72118 h 504826"/>
                <a:gd name="connsiteX73" fmla="*/ 159167 w 540885"/>
                <a:gd name="connsiteY73" fmla="*/ 123108 h 504826"/>
                <a:gd name="connsiteX74" fmla="*/ 108176 w 540885"/>
                <a:gd name="connsiteY74" fmla="*/ 144236 h 504826"/>
                <a:gd name="connsiteX75" fmla="*/ 57187 w 540885"/>
                <a:gd name="connsiteY75" fmla="*/ 123108 h 504826"/>
                <a:gd name="connsiteX76" fmla="*/ 36059 w 540885"/>
                <a:gd name="connsiteY76" fmla="*/ 72118 h 504826"/>
                <a:gd name="connsiteX77" fmla="*/ 57187 w 540885"/>
                <a:gd name="connsiteY77" fmla="*/ 21128 h 504826"/>
                <a:gd name="connsiteX78" fmla="*/ 108176 w 540885"/>
                <a:gd name="connsiteY78" fmla="*/ 0 h 50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540885" h="504826">
                  <a:moveTo>
                    <a:pt x="169590" y="270443"/>
                  </a:moveTo>
                  <a:cubicBezTo>
                    <a:pt x="171469" y="270443"/>
                    <a:pt x="175506" y="272462"/>
                    <a:pt x="181704" y="276500"/>
                  </a:cubicBezTo>
                  <a:cubicBezTo>
                    <a:pt x="187902" y="280538"/>
                    <a:pt x="194757" y="285045"/>
                    <a:pt x="202269" y="290022"/>
                  </a:cubicBezTo>
                  <a:cubicBezTo>
                    <a:pt x="209781" y="294999"/>
                    <a:pt x="219829" y="299506"/>
                    <a:pt x="232412" y="303544"/>
                  </a:cubicBezTo>
                  <a:cubicBezTo>
                    <a:pt x="244995" y="307582"/>
                    <a:pt x="257673" y="309601"/>
                    <a:pt x="270443" y="309601"/>
                  </a:cubicBezTo>
                  <a:cubicBezTo>
                    <a:pt x="283214" y="309601"/>
                    <a:pt x="295891" y="307582"/>
                    <a:pt x="308473" y="303544"/>
                  </a:cubicBezTo>
                  <a:cubicBezTo>
                    <a:pt x="321057" y="299506"/>
                    <a:pt x="331105" y="294999"/>
                    <a:pt x="338617" y="290022"/>
                  </a:cubicBezTo>
                  <a:cubicBezTo>
                    <a:pt x="346129" y="285045"/>
                    <a:pt x="352983" y="280538"/>
                    <a:pt x="359181" y="276500"/>
                  </a:cubicBezTo>
                  <a:cubicBezTo>
                    <a:pt x="365379" y="272462"/>
                    <a:pt x="369418" y="270443"/>
                    <a:pt x="371295" y="270443"/>
                  </a:cubicBezTo>
                  <a:cubicBezTo>
                    <a:pt x="382751" y="270443"/>
                    <a:pt x="393222" y="272321"/>
                    <a:pt x="402705" y="276077"/>
                  </a:cubicBezTo>
                  <a:cubicBezTo>
                    <a:pt x="412191" y="279833"/>
                    <a:pt x="420218" y="284857"/>
                    <a:pt x="426792" y="291149"/>
                  </a:cubicBezTo>
                  <a:cubicBezTo>
                    <a:pt x="433365" y="297440"/>
                    <a:pt x="439187" y="305046"/>
                    <a:pt x="444258" y="313967"/>
                  </a:cubicBezTo>
                  <a:cubicBezTo>
                    <a:pt x="449329" y="322888"/>
                    <a:pt x="453367" y="332044"/>
                    <a:pt x="456371" y="341434"/>
                  </a:cubicBezTo>
                  <a:cubicBezTo>
                    <a:pt x="459376" y="350824"/>
                    <a:pt x="461865" y="361013"/>
                    <a:pt x="463837" y="372000"/>
                  </a:cubicBezTo>
                  <a:cubicBezTo>
                    <a:pt x="465809" y="382986"/>
                    <a:pt x="467124" y="393222"/>
                    <a:pt x="467781" y="402706"/>
                  </a:cubicBezTo>
                  <a:cubicBezTo>
                    <a:pt x="468438" y="412190"/>
                    <a:pt x="468767" y="421909"/>
                    <a:pt x="468767" y="431863"/>
                  </a:cubicBezTo>
                  <a:cubicBezTo>
                    <a:pt x="468767" y="454400"/>
                    <a:pt x="461912" y="472195"/>
                    <a:pt x="448202" y="485247"/>
                  </a:cubicBezTo>
                  <a:cubicBezTo>
                    <a:pt x="434492" y="498300"/>
                    <a:pt x="416275" y="504826"/>
                    <a:pt x="393550" y="504826"/>
                  </a:cubicBezTo>
                  <a:lnTo>
                    <a:pt x="147335" y="504826"/>
                  </a:lnTo>
                  <a:cubicBezTo>
                    <a:pt x="124611" y="504826"/>
                    <a:pt x="106393" y="498300"/>
                    <a:pt x="92683" y="485247"/>
                  </a:cubicBezTo>
                  <a:cubicBezTo>
                    <a:pt x="78974" y="472195"/>
                    <a:pt x="72118" y="454400"/>
                    <a:pt x="72118" y="431863"/>
                  </a:cubicBezTo>
                  <a:cubicBezTo>
                    <a:pt x="72118" y="421909"/>
                    <a:pt x="72447" y="412190"/>
                    <a:pt x="73104" y="402706"/>
                  </a:cubicBezTo>
                  <a:cubicBezTo>
                    <a:pt x="73761" y="393222"/>
                    <a:pt x="75077" y="382986"/>
                    <a:pt x="77049" y="372000"/>
                  </a:cubicBezTo>
                  <a:cubicBezTo>
                    <a:pt x="79021" y="361013"/>
                    <a:pt x="81510" y="350824"/>
                    <a:pt x="84514" y="341434"/>
                  </a:cubicBezTo>
                  <a:cubicBezTo>
                    <a:pt x="87519" y="332044"/>
                    <a:pt x="91556" y="322888"/>
                    <a:pt x="96628" y="313967"/>
                  </a:cubicBezTo>
                  <a:cubicBezTo>
                    <a:pt x="101698" y="305046"/>
                    <a:pt x="107521" y="297440"/>
                    <a:pt x="114093" y="291149"/>
                  </a:cubicBezTo>
                  <a:cubicBezTo>
                    <a:pt x="120667" y="284857"/>
                    <a:pt x="128696" y="279833"/>
                    <a:pt x="138180" y="276077"/>
                  </a:cubicBezTo>
                  <a:cubicBezTo>
                    <a:pt x="147664" y="272321"/>
                    <a:pt x="158135" y="270443"/>
                    <a:pt x="169590" y="270443"/>
                  </a:cubicBezTo>
                  <a:close/>
                  <a:moveTo>
                    <a:pt x="505953" y="144237"/>
                  </a:moveTo>
                  <a:cubicBezTo>
                    <a:pt x="529241" y="144237"/>
                    <a:pt x="540885" y="177385"/>
                    <a:pt x="540885" y="243680"/>
                  </a:cubicBezTo>
                  <a:cubicBezTo>
                    <a:pt x="540885" y="258329"/>
                    <a:pt x="535626" y="269457"/>
                    <a:pt x="525109" y="277063"/>
                  </a:cubicBezTo>
                  <a:cubicBezTo>
                    <a:pt x="514592" y="284669"/>
                    <a:pt x="501634" y="288472"/>
                    <a:pt x="486233" y="288472"/>
                  </a:cubicBezTo>
                  <a:lnTo>
                    <a:pt x="448484" y="288472"/>
                  </a:lnTo>
                  <a:cubicBezTo>
                    <a:pt x="429140" y="265372"/>
                    <a:pt x="404256" y="253353"/>
                    <a:pt x="373830" y="252413"/>
                  </a:cubicBezTo>
                  <a:cubicBezTo>
                    <a:pt x="389043" y="230440"/>
                    <a:pt x="396649" y="206401"/>
                    <a:pt x="396649" y="180296"/>
                  </a:cubicBezTo>
                  <a:cubicBezTo>
                    <a:pt x="396649" y="174849"/>
                    <a:pt x="396179" y="168652"/>
                    <a:pt x="395240" y="161703"/>
                  </a:cubicBezTo>
                  <a:cubicBezTo>
                    <a:pt x="407636" y="166022"/>
                    <a:pt x="420125" y="168182"/>
                    <a:pt x="432708" y="168182"/>
                  </a:cubicBezTo>
                  <a:cubicBezTo>
                    <a:pt x="443789" y="168182"/>
                    <a:pt x="454964" y="166163"/>
                    <a:pt x="466231" y="162125"/>
                  </a:cubicBezTo>
                  <a:cubicBezTo>
                    <a:pt x="477500" y="158087"/>
                    <a:pt x="486655" y="154097"/>
                    <a:pt x="493698" y="150153"/>
                  </a:cubicBezTo>
                  <a:cubicBezTo>
                    <a:pt x="500742" y="146209"/>
                    <a:pt x="504826" y="144237"/>
                    <a:pt x="505953" y="144237"/>
                  </a:cubicBezTo>
                  <a:close/>
                  <a:moveTo>
                    <a:pt x="34932" y="144237"/>
                  </a:moveTo>
                  <a:cubicBezTo>
                    <a:pt x="36059" y="144237"/>
                    <a:pt x="40144" y="146209"/>
                    <a:pt x="47187" y="150153"/>
                  </a:cubicBezTo>
                  <a:cubicBezTo>
                    <a:pt x="54229" y="154097"/>
                    <a:pt x="63384" y="158087"/>
                    <a:pt x="74653" y="162125"/>
                  </a:cubicBezTo>
                  <a:cubicBezTo>
                    <a:pt x="85921" y="166163"/>
                    <a:pt x="97096" y="168182"/>
                    <a:pt x="108176" y="168182"/>
                  </a:cubicBezTo>
                  <a:cubicBezTo>
                    <a:pt x="120760" y="168182"/>
                    <a:pt x="133249" y="166022"/>
                    <a:pt x="145644" y="161703"/>
                  </a:cubicBezTo>
                  <a:cubicBezTo>
                    <a:pt x="144705" y="168652"/>
                    <a:pt x="144235" y="174849"/>
                    <a:pt x="144235" y="180296"/>
                  </a:cubicBezTo>
                  <a:cubicBezTo>
                    <a:pt x="144235" y="206401"/>
                    <a:pt x="151841" y="230440"/>
                    <a:pt x="167054" y="252413"/>
                  </a:cubicBezTo>
                  <a:cubicBezTo>
                    <a:pt x="136630" y="253353"/>
                    <a:pt x="111745" y="265372"/>
                    <a:pt x="92401" y="288472"/>
                  </a:cubicBezTo>
                  <a:lnTo>
                    <a:pt x="54652" y="288472"/>
                  </a:lnTo>
                  <a:cubicBezTo>
                    <a:pt x="39251" y="288472"/>
                    <a:pt x="26293" y="284669"/>
                    <a:pt x="15776" y="277063"/>
                  </a:cubicBezTo>
                  <a:cubicBezTo>
                    <a:pt x="5259" y="269457"/>
                    <a:pt x="0" y="258329"/>
                    <a:pt x="0" y="243680"/>
                  </a:cubicBezTo>
                  <a:cubicBezTo>
                    <a:pt x="0" y="177385"/>
                    <a:pt x="11644" y="144237"/>
                    <a:pt x="34932" y="144237"/>
                  </a:cubicBezTo>
                  <a:close/>
                  <a:moveTo>
                    <a:pt x="270442" y="72119"/>
                  </a:moveTo>
                  <a:cubicBezTo>
                    <a:pt x="300303" y="72119"/>
                    <a:pt x="325799" y="82683"/>
                    <a:pt x="346926" y="103811"/>
                  </a:cubicBezTo>
                  <a:cubicBezTo>
                    <a:pt x="368054" y="124940"/>
                    <a:pt x="378619" y="150434"/>
                    <a:pt x="378619" y="180296"/>
                  </a:cubicBezTo>
                  <a:cubicBezTo>
                    <a:pt x="378619" y="210157"/>
                    <a:pt x="368054" y="235652"/>
                    <a:pt x="346926" y="256780"/>
                  </a:cubicBezTo>
                  <a:cubicBezTo>
                    <a:pt x="325799" y="277908"/>
                    <a:pt x="300303" y="288472"/>
                    <a:pt x="270442" y="288472"/>
                  </a:cubicBezTo>
                  <a:cubicBezTo>
                    <a:pt x="240580" y="288472"/>
                    <a:pt x="215085" y="277908"/>
                    <a:pt x="193957" y="256780"/>
                  </a:cubicBezTo>
                  <a:cubicBezTo>
                    <a:pt x="172829" y="235652"/>
                    <a:pt x="162265" y="210157"/>
                    <a:pt x="162265" y="180296"/>
                  </a:cubicBezTo>
                  <a:cubicBezTo>
                    <a:pt x="162265" y="150434"/>
                    <a:pt x="172829" y="124940"/>
                    <a:pt x="193957" y="103811"/>
                  </a:cubicBezTo>
                  <a:cubicBezTo>
                    <a:pt x="215085" y="82683"/>
                    <a:pt x="240580" y="72119"/>
                    <a:pt x="270442" y="72119"/>
                  </a:cubicBezTo>
                  <a:close/>
                  <a:moveTo>
                    <a:pt x="432707" y="0"/>
                  </a:moveTo>
                  <a:cubicBezTo>
                    <a:pt x="452615" y="0"/>
                    <a:pt x="469611" y="7043"/>
                    <a:pt x="483697" y="21128"/>
                  </a:cubicBezTo>
                  <a:cubicBezTo>
                    <a:pt x="497783" y="35214"/>
                    <a:pt x="504825" y="52210"/>
                    <a:pt x="504825" y="72118"/>
                  </a:cubicBezTo>
                  <a:cubicBezTo>
                    <a:pt x="504825" y="92025"/>
                    <a:pt x="497783" y="109022"/>
                    <a:pt x="483697" y="123108"/>
                  </a:cubicBezTo>
                  <a:cubicBezTo>
                    <a:pt x="469611" y="137193"/>
                    <a:pt x="452615" y="144236"/>
                    <a:pt x="432707" y="144236"/>
                  </a:cubicBezTo>
                  <a:cubicBezTo>
                    <a:pt x="412800" y="144236"/>
                    <a:pt x="395803" y="137193"/>
                    <a:pt x="381717" y="123108"/>
                  </a:cubicBezTo>
                  <a:cubicBezTo>
                    <a:pt x="367632" y="109022"/>
                    <a:pt x="360589" y="92025"/>
                    <a:pt x="360589" y="72118"/>
                  </a:cubicBezTo>
                  <a:cubicBezTo>
                    <a:pt x="360589" y="52210"/>
                    <a:pt x="367632" y="35214"/>
                    <a:pt x="381717" y="21128"/>
                  </a:cubicBezTo>
                  <a:cubicBezTo>
                    <a:pt x="395803" y="7043"/>
                    <a:pt x="412800" y="0"/>
                    <a:pt x="432707" y="0"/>
                  </a:cubicBezTo>
                  <a:close/>
                  <a:moveTo>
                    <a:pt x="108176" y="0"/>
                  </a:moveTo>
                  <a:cubicBezTo>
                    <a:pt x="128085" y="0"/>
                    <a:pt x="145080" y="7043"/>
                    <a:pt x="159167" y="21128"/>
                  </a:cubicBezTo>
                  <a:cubicBezTo>
                    <a:pt x="173252" y="35214"/>
                    <a:pt x="180295" y="52210"/>
                    <a:pt x="180295" y="72118"/>
                  </a:cubicBezTo>
                  <a:cubicBezTo>
                    <a:pt x="180295" y="92025"/>
                    <a:pt x="173252" y="109022"/>
                    <a:pt x="159167" y="123108"/>
                  </a:cubicBezTo>
                  <a:cubicBezTo>
                    <a:pt x="145080" y="137193"/>
                    <a:pt x="128085" y="144236"/>
                    <a:pt x="108176" y="144236"/>
                  </a:cubicBezTo>
                  <a:cubicBezTo>
                    <a:pt x="88270" y="144236"/>
                    <a:pt x="71272" y="137193"/>
                    <a:pt x="57187" y="123108"/>
                  </a:cubicBezTo>
                  <a:cubicBezTo>
                    <a:pt x="43102" y="109022"/>
                    <a:pt x="36059" y="92025"/>
                    <a:pt x="36059" y="72118"/>
                  </a:cubicBezTo>
                  <a:cubicBezTo>
                    <a:pt x="36059" y="52210"/>
                    <a:pt x="43102" y="35214"/>
                    <a:pt x="57187" y="21128"/>
                  </a:cubicBezTo>
                  <a:cubicBezTo>
                    <a:pt x="71272" y="7043"/>
                    <a:pt x="88270" y="0"/>
                    <a:pt x="10817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/>
            </a:p>
          </p:txBody>
        </p:sp>
        <p:sp>
          <p:nvSpPr>
            <p:cNvPr id="15" name="Freeform 293"/>
            <p:cNvSpPr/>
            <p:nvPr/>
          </p:nvSpPr>
          <p:spPr>
            <a:xfrm>
              <a:off x="4671368" y="2369887"/>
              <a:ext cx="308446" cy="345204"/>
            </a:xfrm>
            <a:custGeom>
              <a:avLst/>
              <a:gdLst/>
              <a:ahLst/>
              <a:cxnLst/>
              <a:rect l="l" t="t" r="r" b="b"/>
              <a:pathLst>
                <a:path w="436652" h="334672">
                  <a:moveTo>
                    <a:pt x="371295" y="0"/>
                  </a:moveTo>
                  <a:cubicBezTo>
                    <a:pt x="378807" y="0"/>
                    <a:pt x="385192" y="2630"/>
                    <a:pt x="390451" y="7888"/>
                  </a:cubicBezTo>
                  <a:lnTo>
                    <a:pt x="428764" y="46201"/>
                  </a:lnTo>
                  <a:cubicBezTo>
                    <a:pt x="434022" y="51459"/>
                    <a:pt x="436652" y="57845"/>
                    <a:pt x="436652" y="65357"/>
                  </a:cubicBezTo>
                  <a:cubicBezTo>
                    <a:pt x="436652" y="72869"/>
                    <a:pt x="434022" y="79255"/>
                    <a:pt x="428764" y="84513"/>
                  </a:cubicBezTo>
                  <a:lnTo>
                    <a:pt x="224806" y="288472"/>
                  </a:lnTo>
                  <a:lnTo>
                    <a:pt x="186494" y="326784"/>
                  </a:lnTo>
                  <a:cubicBezTo>
                    <a:pt x="181234" y="332043"/>
                    <a:pt x="174848" y="334672"/>
                    <a:pt x="167337" y="334672"/>
                  </a:cubicBezTo>
                  <a:cubicBezTo>
                    <a:pt x="159824" y="334672"/>
                    <a:pt x="153439" y="332043"/>
                    <a:pt x="148180" y="326784"/>
                  </a:cubicBezTo>
                  <a:lnTo>
                    <a:pt x="109868" y="288472"/>
                  </a:lnTo>
                  <a:lnTo>
                    <a:pt x="7888" y="186492"/>
                  </a:lnTo>
                  <a:cubicBezTo>
                    <a:pt x="2630" y="181234"/>
                    <a:pt x="0" y="174849"/>
                    <a:pt x="0" y="167336"/>
                  </a:cubicBezTo>
                  <a:cubicBezTo>
                    <a:pt x="0" y="159824"/>
                    <a:pt x="2630" y="153439"/>
                    <a:pt x="7888" y="148180"/>
                  </a:cubicBezTo>
                  <a:lnTo>
                    <a:pt x="46202" y="109867"/>
                  </a:lnTo>
                  <a:cubicBezTo>
                    <a:pt x="51460" y="104609"/>
                    <a:pt x="57845" y="101979"/>
                    <a:pt x="65358" y="101979"/>
                  </a:cubicBezTo>
                  <a:cubicBezTo>
                    <a:pt x="72870" y="101979"/>
                    <a:pt x="79255" y="104609"/>
                    <a:pt x="84514" y="109867"/>
                  </a:cubicBezTo>
                  <a:lnTo>
                    <a:pt x="167337" y="192972"/>
                  </a:lnTo>
                  <a:lnTo>
                    <a:pt x="352139" y="7888"/>
                  </a:lnTo>
                  <a:cubicBezTo>
                    <a:pt x="357397" y="2630"/>
                    <a:pt x="363783" y="0"/>
                    <a:pt x="3712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537433" y="3021502"/>
              <a:ext cx="530543" cy="5954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€</a:t>
              </a:r>
              <a:endParaRPr lang="fr-FR" sz="2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5213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0" grpId="0" animBg="1"/>
      <p:bldP spid="33" grpId="0" animBg="1"/>
      <p:bldP spid="38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26" y="925000"/>
            <a:ext cx="1703251" cy="2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re 2"/>
          <p:cNvSpPr>
            <a:spLocks noGrp="1"/>
          </p:cNvSpPr>
          <p:nvPr>
            <p:ph type="title"/>
          </p:nvPr>
        </p:nvSpPr>
        <p:spPr>
          <a:xfrm>
            <a:off x="984885" y="199528"/>
            <a:ext cx="7812867" cy="644030"/>
          </a:xfrm>
          <a:prstGeom prst="rect">
            <a:avLst/>
          </a:prstGeom>
          <a:solidFill>
            <a:srgbClr val="F5EA0B"/>
          </a:solidFill>
        </p:spPr>
        <p:txBody>
          <a:bodyPr anchor="ctr" anchorCtr="0"/>
          <a:lstStyle/>
          <a:p>
            <a:pPr algn="ctr"/>
            <a:r>
              <a:rPr lang="fr-FR" sz="1800" b="1" cap="all" dirty="0">
                <a:ea typeface="Verdana" pitchFamily="34" charset="0"/>
                <a:cs typeface="Verdana" pitchFamily="34" charset="0"/>
              </a:rPr>
              <a:t>Rappel du contexte réglementaire et de la hiérarchie des normes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2218099815"/>
              </p:ext>
            </p:extLst>
          </p:nvPr>
        </p:nvGraphicFramePr>
        <p:xfrm>
          <a:off x="1259632" y="1131590"/>
          <a:ext cx="7131500" cy="3886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219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Région Occitani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90C0F"/>
      </a:accent1>
      <a:accent2>
        <a:srgbClr val="C5C5C5"/>
      </a:accent2>
      <a:accent3>
        <a:srgbClr val="ECF4DC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gion Occitan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0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3356</TotalTime>
  <Words>580</Words>
  <Application>Microsoft Office PowerPoint</Application>
  <PresentationFormat>Affichage à l'écran (16:9)</PresentationFormat>
  <Paragraphs>82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Arial</vt:lpstr>
      <vt:lpstr>Calibri</vt:lpstr>
      <vt:lpstr>FontAwesome</vt:lpstr>
      <vt:lpstr>Open Sans</vt:lpstr>
      <vt:lpstr>Verdana</vt:lpstr>
      <vt:lpstr>Wingdings</vt:lpstr>
      <vt:lpstr>Work Sans</vt:lpstr>
      <vt:lpstr>Thème Office</vt:lpstr>
      <vt:lpstr>RENCONTRES  PARTENARIALES</vt:lpstr>
      <vt:lpstr>LA STRATEGIE TOURISTIQUE REGIONALE</vt:lpstr>
      <vt:lpstr>PANORAMA DES DISPOSITIFS d’aide régionaux pour le tourisme (entreprises)</vt:lpstr>
      <vt:lpstr>PASS  TOURISME</vt:lpstr>
      <vt:lpstr>CONTRAT  DEVELOPPEMENT ET D’INNOVATION TOURISTIQUES</vt:lpstr>
      <vt:lpstr>Rappel du contexte réglementaire et de la hiérarchie des normes</vt:lpstr>
    </vt:vector>
  </TitlesOfParts>
  <Company>LCI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ilescloupe</dc:creator>
  <cp:lastModifiedBy>Clic-Formation</cp:lastModifiedBy>
  <cp:revision>344</cp:revision>
  <cp:lastPrinted>2018-04-27T09:45:50Z</cp:lastPrinted>
  <dcterms:created xsi:type="dcterms:W3CDTF">2017-12-01T08:05:22Z</dcterms:created>
  <dcterms:modified xsi:type="dcterms:W3CDTF">2023-12-01T15:38:37Z</dcterms:modified>
</cp:coreProperties>
</file>